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7" r:id="rId1"/>
    <p:sldMasterId id="2147483729" r:id="rId2"/>
  </p:sldMasterIdLst>
  <p:notesMasterIdLst>
    <p:notesMasterId r:id="rId18"/>
  </p:notesMasterIdLst>
  <p:sldIdLst>
    <p:sldId id="256" r:id="rId3"/>
    <p:sldId id="278" r:id="rId4"/>
    <p:sldId id="265" r:id="rId5"/>
    <p:sldId id="267" r:id="rId6"/>
    <p:sldId id="279" r:id="rId7"/>
    <p:sldId id="270" r:id="rId8"/>
    <p:sldId id="272" r:id="rId9"/>
    <p:sldId id="285" r:id="rId10"/>
    <p:sldId id="288" r:id="rId11"/>
    <p:sldId id="286" r:id="rId12"/>
    <p:sldId id="281" r:id="rId13"/>
    <p:sldId id="282" r:id="rId14"/>
    <p:sldId id="276" r:id="rId15"/>
    <p:sldId id="284" r:id="rId16"/>
    <p:sldId id="287"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78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DBC46B-2A28-48E1-829B-E00962FCC6B2}" type="datetimeFigureOut">
              <a:rPr lang="tr-TR" smtClean="0"/>
              <a:t>14.11.2023</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15A333-4203-4C4E-A17E-64FFEF3B11E7}" type="slidenum">
              <a:rPr lang="tr-TR" smtClean="0"/>
              <a:t>‹#›</a:t>
            </a:fld>
            <a:endParaRPr lang="tr-TR"/>
          </a:p>
        </p:txBody>
      </p:sp>
    </p:spTree>
    <p:extLst>
      <p:ext uri="{BB962C8B-B14F-4D97-AF65-F5344CB8AC3E}">
        <p14:creationId xmlns:p14="http://schemas.microsoft.com/office/powerpoint/2010/main" val="508817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200" dirty="0" smtClean="0">
                <a:solidFill>
                  <a:schemeClr val="tx1"/>
                </a:solidFill>
                <a:latin typeface="Arial" panose="020B0604020202020204" pitchFamily="34" charset="0"/>
                <a:cs typeface="Arial" panose="020B0604020202020204" pitchFamily="34" charset="0"/>
              </a:rPr>
              <a:t>Afetlerde amaç en kısa sürede olağan sağlık hizmetine yeniden ulaşmaktır. </a:t>
            </a:r>
            <a:r>
              <a:rPr lang="tr-TR" dirty="0" smtClean="0"/>
              <a:t>Ölenler geçici yerleşim yerlerinden en  az 1 km uzaklıkta, su kaynaklarından da en az 500 m uzaklıkta defnedilmeli ve  yeteri  kadar  derine  gömülmelidir.</a:t>
            </a:r>
            <a:endParaRPr lang="tr-TR" sz="1200" dirty="0" smtClean="0">
              <a:solidFill>
                <a:schemeClr val="tx1"/>
              </a:solidFill>
              <a:latin typeface="Arial" panose="020B0604020202020204" pitchFamily="34" charset="0"/>
              <a:cs typeface="Arial" panose="020B0604020202020204" pitchFamily="34" charset="0"/>
            </a:endParaRPr>
          </a:p>
        </p:txBody>
      </p:sp>
      <p:sp>
        <p:nvSpPr>
          <p:cNvPr id="4" name="Slayt Numarası Yer Tutucusu 3"/>
          <p:cNvSpPr>
            <a:spLocks noGrp="1"/>
          </p:cNvSpPr>
          <p:nvPr>
            <p:ph type="sldNum" sz="quarter" idx="10"/>
          </p:nvPr>
        </p:nvSpPr>
        <p:spPr/>
        <p:txBody>
          <a:bodyPr/>
          <a:lstStyle/>
          <a:p>
            <a:fld id="{C715A333-4203-4C4E-A17E-64FFEF3B11E7}" type="slidenum">
              <a:rPr lang="tr-TR" smtClean="0"/>
              <a:t>10</a:t>
            </a:fld>
            <a:endParaRPr lang="tr-TR"/>
          </a:p>
        </p:txBody>
      </p:sp>
    </p:spTree>
    <p:extLst>
      <p:ext uri="{BB962C8B-B14F-4D97-AF65-F5344CB8AC3E}">
        <p14:creationId xmlns:p14="http://schemas.microsoft.com/office/powerpoint/2010/main" val="2886892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mj-lt"/>
                <a:ea typeface="+mn-ea"/>
                <a:cs typeface="+mn-cs"/>
              </a:defRPr>
            </a:lvl1pPr>
          </a:lstStyle>
          <a:p>
            <a:r>
              <a:rPr lang="tr-TR" smtClean="0"/>
              <a:t>Asıl başlık stili için tıklatın</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accent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solidFill>
                  <a:schemeClr val="accent1"/>
                </a:solidFill>
              </a:defRPr>
            </a:lvl1pPr>
          </a:lstStyle>
          <a:p>
            <a:fld id="{9C0CCF36-7551-456E-ADF8-36C7FCFECB95}" type="datetimeFigureOut">
              <a:rPr lang="tr-TR" smtClean="0"/>
              <a:t>14.11.2023</a:t>
            </a:fld>
            <a:endParaRPr lang="tr-TR"/>
          </a:p>
        </p:txBody>
      </p:sp>
      <p:sp>
        <p:nvSpPr>
          <p:cNvPr id="5" name="Footer Placeholder 4"/>
          <p:cNvSpPr>
            <a:spLocks noGrp="1"/>
          </p:cNvSpPr>
          <p:nvPr>
            <p:ph type="ftr" sz="quarter" idx="11"/>
          </p:nvPr>
        </p:nvSpPr>
        <p:spPr/>
        <p:txBody>
          <a:bodyPr/>
          <a:lstStyle>
            <a:lvl1pPr>
              <a:defRPr>
                <a:solidFill>
                  <a:schemeClr val="accent1"/>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accent1"/>
                </a:solidFill>
              </a:defRPr>
            </a:lvl1pPr>
          </a:lstStyle>
          <a:p>
            <a:fld id="{23D9C281-F34B-4371-A778-4BAC4C1752DB}" type="slidenum">
              <a:rPr lang="tr-TR" smtClean="0"/>
              <a:t>‹#›</a:t>
            </a:fld>
            <a:endParaRPr lang="tr-TR"/>
          </a:p>
        </p:txBody>
      </p:sp>
      <p:cxnSp>
        <p:nvCxnSpPr>
          <p:cNvPr id="8" name="Straight Connector 7"/>
          <p:cNvCxnSpPr/>
          <p:nvPr/>
        </p:nvCxnSpPr>
        <p:spPr>
          <a:xfrm>
            <a:off x="1978660" y="3733800"/>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2552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C0CCF36-7551-456E-ADF8-36C7FCFECB95}" type="datetimeFigureOut">
              <a:rPr lang="tr-TR" smtClean="0"/>
              <a:t>14.11.2023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3D9C281-F34B-4371-A778-4BAC4C1752DB}" type="slidenum">
              <a:rPr lang="tr-TR" smtClean="0"/>
              <a:t>‹#›</a:t>
            </a:fld>
            <a:endParaRPr lang="tr-TR"/>
          </a:p>
        </p:txBody>
      </p:sp>
    </p:spTree>
    <p:extLst>
      <p:ext uri="{BB962C8B-B14F-4D97-AF65-F5344CB8AC3E}">
        <p14:creationId xmlns:p14="http://schemas.microsoft.com/office/powerpoint/2010/main" val="659852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C0CCF36-7551-456E-ADF8-36C7FCFECB95}" type="datetimeFigureOut">
              <a:rPr lang="tr-TR" smtClean="0"/>
              <a:t>14.11.2023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3D9C281-F34B-4371-A778-4BAC4C1752DB}" type="slidenum">
              <a:rPr lang="tr-TR" smtClean="0"/>
              <a:t>‹#›</a:t>
            </a:fld>
            <a:endParaRPr lang="tr-TR"/>
          </a:p>
        </p:txBody>
      </p:sp>
    </p:spTree>
    <p:extLst>
      <p:ext uri="{BB962C8B-B14F-4D97-AF65-F5344CB8AC3E}">
        <p14:creationId xmlns:p14="http://schemas.microsoft.com/office/powerpoint/2010/main" val="12141882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C0CCF36-7551-456E-ADF8-36C7FCFECB95}"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14.11.2023</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Altbilgi Yer Tutucusu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3D9C281-F34B-4371-A778-4BAC4C1752DB}"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00021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C0CCF36-7551-456E-ADF8-36C7FCFECB95}"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14.11.2023</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Altbilgi Yer Tutucusu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3D9C281-F34B-4371-A778-4BAC4C1752DB}"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59701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C0CCF36-7551-456E-ADF8-36C7FCFECB95}"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14.11.2023</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Altbilgi Yer Tutucusu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3D9C281-F34B-4371-A778-4BAC4C1752DB}"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709125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C0CCF36-7551-456E-ADF8-36C7FCFECB95}"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14.11.2023</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Altbilgi Yer Tutucusu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ayt Numarası Yer Tutucusu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3D9C281-F34B-4371-A778-4BAC4C1752DB}"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984149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C0CCF36-7551-456E-ADF8-36C7FCFECB95}"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14.11.2023</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Altbilgi Yer Tutucusu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ayt Numarası Yer Tutucusu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3D9C281-F34B-4371-A778-4BAC4C1752DB}"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312006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C0CCF36-7551-456E-ADF8-36C7FCFECB95}"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14.11.2023</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Altbilgi Yer Tutucusu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ayt Numarası Yer Tutucusu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3D9C281-F34B-4371-A778-4BAC4C1752DB}"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099483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C0CCF36-7551-456E-ADF8-36C7FCFECB95}"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14.11.2023</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Altbilgi Yer Tutucusu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ayt Numarası Yer Tutucusu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3D9C281-F34B-4371-A778-4BAC4C1752DB}"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712476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C0CCF36-7551-456E-ADF8-36C7FCFECB95}"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14.11.2023</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Altbilgi Yer Tutucusu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ayt Numarası Yer Tutucusu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3D9C281-F34B-4371-A778-4BAC4C1752DB}"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38308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C0CCF36-7551-456E-ADF8-36C7FCFECB95}" type="datetimeFigureOut">
              <a:rPr lang="tr-TR" smtClean="0"/>
              <a:t>14.11.2023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3D9C281-F34B-4371-A778-4BAC4C1752DB}" type="slidenum">
              <a:rPr lang="tr-TR" smtClean="0"/>
              <a:t>‹#›</a:t>
            </a:fld>
            <a:endParaRPr lang="tr-TR"/>
          </a:p>
        </p:txBody>
      </p:sp>
    </p:spTree>
    <p:extLst>
      <p:ext uri="{BB962C8B-B14F-4D97-AF65-F5344CB8AC3E}">
        <p14:creationId xmlns:p14="http://schemas.microsoft.com/office/powerpoint/2010/main" val="40415260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C0CCF36-7551-456E-ADF8-36C7FCFECB95}"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14.11.2023</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Altbilgi Yer Tutucusu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ayt Numarası Yer Tutucusu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3D9C281-F34B-4371-A778-4BAC4C1752DB}"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097678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C0CCF36-7551-456E-ADF8-36C7FCFECB95}"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14.11.2023</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Altbilgi Yer Tutucusu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3D9C281-F34B-4371-A778-4BAC4C1752DB}"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028532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C0CCF36-7551-456E-ADF8-36C7FCFECB95}"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14.11.2023</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Altbilgi Yer Tutucusu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3D9C281-F34B-4371-A778-4BAC4C1752DB}"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73340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marL="0" algn="ctr" defTabSz="914400" rtl="0" eaLnBrk="1" latinLnBrk="0" hangingPunct="1">
              <a:lnSpc>
                <a:spcPct val="85000"/>
              </a:lnSpc>
              <a:spcBef>
                <a:spcPct val="0"/>
              </a:spcBef>
              <a:buNone/>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Corbel" pitchFamily="34" charset="0"/>
                <a:ea typeface="+mn-ea"/>
                <a:cs typeface="+mn-cs"/>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9C0CCF36-7551-456E-ADF8-36C7FCFECB95}" type="datetimeFigureOut">
              <a:rPr lang="tr-TR" smtClean="0"/>
              <a:t>14.11.2023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3D9C281-F34B-4371-A778-4BAC4C1752DB}" type="slidenum">
              <a:rPr lang="tr-TR" smtClean="0"/>
              <a:t>‹#›</a:t>
            </a:fld>
            <a:endParaRPr lang="tr-TR"/>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298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C0CCF36-7551-456E-ADF8-36C7FCFECB95}" type="datetimeFigureOut">
              <a:rPr lang="tr-TR" smtClean="0"/>
              <a:t>14.11.2023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3D9C281-F34B-4371-A778-4BAC4C1752DB}" type="slidenum">
              <a:rPr lang="tr-TR" smtClean="0"/>
              <a:t>‹#›</a:t>
            </a:fld>
            <a:endParaRPr lang="tr-TR"/>
          </a:p>
        </p:txBody>
      </p:sp>
    </p:spTree>
    <p:extLst>
      <p:ext uri="{BB962C8B-B14F-4D97-AF65-F5344CB8AC3E}">
        <p14:creationId xmlns:p14="http://schemas.microsoft.com/office/powerpoint/2010/main" val="2140854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C0CCF36-7551-456E-ADF8-36C7FCFECB95}" type="datetimeFigureOut">
              <a:rPr lang="tr-TR" smtClean="0"/>
              <a:t>14.11.2023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3D9C281-F34B-4371-A778-4BAC4C1752DB}" type="slidenum">
              <a:rPr lang="tr-TR" smtClean="0"/>
              <a:t>‹#›</a:t>
            </a:fld>
            <a:endParaRPr lang="tr-TR"/>
          </a:p>
        </p:txBody>
      </p:sp>
    </p:spTree>
    <p:extLst>
      <p:ext uri="{BB962C8B-B14F-4D97-AF65-F5344CB8AC3E}">
        <p14:creationId xmlns:p14="http://schemas.microsoft.com/office/powerpoint/2010/main" val="3514889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9C0CCF36-7551-456E-ADF8-36C7FCFECB95}" type="datetimeFigureOut">
              <a:rPr lang="tr-TR" smtClean="0"/>
              <a:t>14.11.2023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3D9C281-F34B-4371-A778-4BAC4C1752DB}" type="slidenum">
              <a:rPr lang="tr-TR" smtClean="0"/>
              <a:t>‹#›</a:t>
            </a:fld>
            <a:endParaRPr lang="tr-TR"/>
          </a:p>
        </p:txBody>
      </p:sp>
    </p:spTree>
    <p:extLst>
      <p:ext uri="{BB962C8B-B14F-4D97-AF65-F5344CB8AC3E}">
        <p14:creationId xmlns:p14="http://schemas.microsoft.com/office/powerpoint/2010/main" val="2376486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0CCF36-7551-456E-ADF8-36C7FCFECB95}" type="datetimeFigureOut">
              <a:rPr lang="tr-TR" smtClean="0"/>
              <a:t>14.11.2023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3D9C281-F34B-4371-A778-4BAC4C1752DB}" type="slidenum">
              <a:rPr lang="tr-TR" smtClean="0"/>
              <a:t>‹#›</a:t>
            </a:fld>
            <a:endParaRPr lang="tr-TR"/>
          </a:p>
        </p:txBody>
      </p:sp>
    </p:spTree>
    <p:extLst>
      <p:ext uri="{BB962C8B-B14F-4D97-AF65-F5344CB8AC3E}">
        <p14:creationId xmlns:p14="http://schemas.microsoft.com/office/powerpoint/2010/main" val="831004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tr-TR" smtClean="0"/>
              <a:t>Asıl başlık stili için tıklatın</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C0CCF36-7551-456E-ADF8-36C7FCFECB95}" type="datetimeFigureOut">
              <a:rPr lang="tr-TR" smtClean="0"/>
              <a:t>14.11.2023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3D9C281-F34B-4371-A778-4BAC4C1752DB}" type="slidenum">
              <a:rPr lang="tr-TR" smtClean="0"/>
              <a:t>‹#›</a:t>
            </a:fld>
            <a:endParaRPr lang="tr-TR"/>
          </a:p>
        </p:txBody>
      </p:sp>
    </p:spTree>
    <p:extLst>
      <p:ext uri="{BB962C8B-B14F-4D97-AF65-F5344CB8AC3E}">
        <p14:creationId xmlns:p14="http://schemas.microsoft.com/office/powerpoint/2010/main" val="1523875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C0CCF36-7551-456E-ADF8-36C7FCFECB95}" type="datetimeFigureOut">
              <a:rPr lang="tr-TR" smtClean="0"/>
              <a:t>14.11.2023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3D9C281-F34B-4371-A778-4BAC4C1752DB}" type="slidenum">
              <a:rPr lang="tr-TR" smtClean="0"/>
              <a:t>‹#›</a:t>
            </a:fld>
            <a:endParaRPr lang="tr-TR"/>
          </a:p>
        </p:txBody>
      </p:sp>
    </p:spTree>
    <p:extLst>
      <p:ext uri="{BB962C8B-B14F-4D97-AF65-F5344CB8AC3E}">
        <p14:creationId xmlns:p14="http://schemas.microsoft.com/office/powerpoint/2010/main" val="4162938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C0CCF36-7551-456E-ADF8-36C7FCFECB95}" type="datetimeFigureOut">
              <a:rPr lang="tr-TR" smtClean="0"/>
              <a:t>14.11.2023</a:t>
            </a:fld>
            <a:endParaRPr lang="tr-TR"/>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tr-TR"/>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23D9C281-F34B-4371-A778-4BAC4C1752DB}" type="slidenum">
              <a:rPr lang="tr-TR" smtClean="0"/>
              <a:t>‹#›</a:t>
            </a:fld>
            <a:endParaRPr lang="tr-TR"/>
          </a:p>
        </p:txBody>
      </p:sp>
    </p:spTree>
    <p:extLst>
      <p:ext uri="{BB962C8B-B14F-4D97-AF65-F5344CB8AC3E}">
        <p14:creationId xmlns:p14="http://schemas.microsoft.com/office/powerpoint/2010/main" val="4092371508"/>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9C0CCF36-7551-456E-ADF8-36C7FCFECB95}"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14.11.2023</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23D9C281-F34B-4371-A778-4BAC4C1752DB}"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47963959"/>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hyperlink" Target="http://www.spherestandards.org/handbook" TargetMode="External"/><Relationship Id="rId2" Type="http://schemas.openxmlformats.org/officeDocument/2006/relationships/hyperlink" Target="https://dosyamerkez.saglik.gov.tr/Eklenti/34085/0/halksagligimufreadativ24pdf.pdf" TargetMode="External"/><Relationship Id="rId1" Type="http://schemas.openxmlformats.org/officeDocument/2006/relationships/slideLayout" Target="../slideLayouts/slideLayout2.xml"/><Relationship Id="rId4" Type="http://schemas.openxmlformats.org/officeDocument/2006/relationships/hyperlink" Target="https://hasuder.org/Dokumanlar/Detay/halk-sagligi-uzmanlari-dernegi-6-subat-depremleri-hatay-ili-saha-raporu/3e04abd4-09a2-a7ed-7812-3a098be96a05"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30960" y="1112203"/>
            <a:ext cx="9144000" cy="2387600"/>
          </a:xfrm>
        </p:spPr>
        <p:txBody>
          <a:bodyPr>
            <a:normAutofit fontScale="90000"/>
          </a:bodyPr>
          <a:lstStyle/>
          <a:p>
            <a:r>
              <a:rPr lang="tr-TR" dirty="0" smtClean="0"/>
              <a:t>Afetlerde Halk Sağlığı Uzmanının Rolü </a:t>
            </a:r>
            <a:endParaRPr lang="tr-TR" dirty="0"/>
          </a:p>
        </p:txBody>
      </p:sp>
      <p:sp>
        <p:nvSpPr>
          <p:cNvPr id="3" name="Alt Başlık 2"/>
          <p:cNvSpPr>
            <a:spLocks noGrp="1"/>
          </p:cNvSpPr>
          <p:nvPr>
            <p:ph type="subTitle" idx="1"/>
          </p:nvPr>
        </p:nvSpPr>
        <p:spPr>
          <a:xfrm>
            <a:off x="1707100" y="4154114"/>
            <a:ext cx="8767860" cy="1388165"/>
          </a:xfrm>
        </p:spPr>
        <p:txBody>
          <a:bodyPr/>
          <a:lstStyle/>
          <a:p>
            <a:r>
              <a:rPr lang="tr-TR" dirty="0" smtClean="0">
                <a:solidFill>
                  <a:schemeClr val="tx1"/>
                </a:solidFill>
              </a:rPr>
              <a:t>Arş. Gör. Dr. Miraç </a:t>
            </a:r>
            <a:r>
              <a:rPr lang="tr-TR" dirty="0" smtClean="0">
                <a:solidFill>
                  <a:schemeClr val="tx1"/>
                </a:solidFill>
              </a:rPr>
              <a:t>ÇAĞLAYAN</a:t>
            </a:r>
            <a:endParaRPr lang="tr-TR" dirty="0">
              <a:solidFill>
                <a:schemeClr val="tx1"/>
              </a:solidFill>
            </a:endParaRPr>
          </a:p>
          <a:p>
            <a:r>
              <a:rPr lang="tr-TR" dirty="0" smtClean="0">
                <a:solidFill>
                  <a:schemeClr val="tx1"/>
                </a:solidFill>
              </a:rPr>
              <a:t>Trakya Üniversitesi Tıp Fakültesi Halk Sağlığı A.D.</a:t>
            </a:r>
            <a:endParaRPr lang="tr-TR" dirty="0">
              <a:solidFill>
                <a:schemeClr val="tx1"/>
              </a:solidFill>
            </a:endParaRPr>
          </a:p>
        </p:txBody>
      </p:sp>
    </p:spTree>
    <p:extLst>
      <p:ext uri="{BB962C8B-B14F-4D97-AF65-F5344CB8AC3E}">
        <p14:creationId xmlns:p14="http://schemas.microsoft.com/office/powerpoint/2010/main" val="14133644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51560" y="787400"/>
            <a:ext cx="9872871" cy="4038600"/>
          </a:xfrm>
        </p:spPr>
        <p:txBody>
          <a:bodyPr>
            <a:noAutofit/>
          </a:bodyPr>
          <a:lstStyle/>
          <a:p>
            <a:pPr algn="just">
              <a:lnSpc>
                <a:spcPct val="170000"/>
              </a:lnSpc>
            </a:pPr>
            <a:r>
              <a:rPr lang="tr-TR" sz="2000" dirty="0" smtClean="0">
                <a:solidFill>
                  <a:schemeClr val="tx1"/>
                </a:solidFill>
                <a:latin typeface="Arial" panose="020B0604020202020204" pitchFamily="34" charset="0"/>
                <a:cs typeface="Arial" panose="020B0604020202020204" pitchFamily="34" charset="0"/>
              </a:rPr>
              <a:t>9. </a:t>
            </a:r>
            <a:r>
              <a:rPr lang="tr-TR" sz="2000" dirty="0">
                <a:solidFill>
                  <a:schemeClr val="tx1"/>
                </a:solidFill>
                <a:latin typeface="Arial" panose="020B0604020202020204" pitchFamily="34" charset="0"/>
                <a:cs typeface="Arial" panose="020B0604020202020204" pitchFamily="34" charset="0"/>
              </a:rPr>
              <a:t>Birinci basamak sağlık hizmetleri: Halk sağlığı uzmanları, en kısa sürede birinci basamak sağlık hizmetlerini yeniden hayata geçirmeye çalışmaktadır. Halk sağlığı uzmanları aile planlaması hizmetleri, gebe, lohusa ve çocuk izlemi hizmetlerini sunmak aynı zamanda kırılgan grupların tespiti ve bu kırılgan gruplarının sorunlarının çözüme kavuşmasını sağlamaktadır. </a:t>
            </a:r>
            <a:endParaRPr lang="tr-TR" sz="2000" dirty="0" smtClean="0">
              <a:solidFill>
                <a:schemeClr val="tx1"/>
              </a:solidFill>
              <a:latin typeface="Arial" panose="020B0604020202020204" pitchFamily="34" charset="0"/>
              <a:cs typeface="Arial" panose="020B0604020202020204" pitchFamily="34" charset="0"/>
            </a:endParaRPr>
          </a:p>
          <a:p>
            <a:pPr algn="just">
              <a:lnSpc>
                <a:spcPct val="170000"/>
              </a:lnSpc>
            </a:pPr>
            <a:r>
              <a:rPr lang="tr-TR" sz="2000" dirty="0" smtClean="0">
                <a:solidFill>
                  <a:schemeClr val="tx1"/>
                </a:solidFill>
                <a:latin typeface="Arial" panose="020B0604020202020204" pitchFamily="34" charset="0"/>
                <a:cs typeface="Arial" panose="020B0604020202020204" pitchFamily="34" charset="0"/>
              </a:rPr>
              <a:t>10. </a:t>
            </a:r>
            <a:r>
              <a:rPr lang="tr-TR" sz="2000" dirty="0" err="1">
                <a:solidFill>
                  <a:schemeClr val="tx1"/>
                </a:solidFill>
                <a:latin typeface="Arial" panose="020B0604020202020204" pitchFamily="34" charset="0"/>
                <a:cs typeface="Arial" panose="020B0604020202020204" pitchFamily="34" charset="0"/>
              </a:rPr>
              <a:t>Psikososyal</a:t>
            </a:r>
            <a:r>
              <a:rPr lang="tr-TR" sz="2000" dirty="0">
                <a:solidFill>
                  <a:schemeClr val="tx1"/>
                </a:solidFill>
                <a:latin typeface="Arial" panose="020B0604020202020204" pitchFamily="34" charset="0"/>
                <a:cs typeface="Arial" panose="020B0604020202020204" pitchFamily="34" charset="0"/>
              </a:rPr>
              <a:t> destek: Afet sonrasında insanlar genellikle psikolojik olarak zorlu bir süreç yaşarlar. Halk sağlığı uzmanları, afetzedelere </a:t>
            </a:r>
            <a:r>
              <a:rPr lang="tr-TR" sz="2000" dirty="0" err="1">
                <a:solidFill>
                  <a:schemeClr val="tx1"/>
                </a:solidFill>
                <a:latin typeface="Arial" panose="020B0604020202020204" pitchFamily="34" charset="0"/>
                <a:cs typeface="Arial" panose="020B0604020202020204" pitchFamily="34" charset="0"/>
              </a:rPr>
              <a:t>psikososyal</a:t>
            </a:r>
            <a:r>
              <a:rPr lang="tr-TR" sz="2000" dirty="0">
                <a:solidFill>
                  <a:schemeClr val="tx1"/>
                </a:solidFill>
                <a:latin typeface="Arial" panose="020B0604020202020204" pitchFamily="34" charset="0"/>
                <a:cs typeface="Arial" panose="020B0604020202020204" pitchFamily="34" charset="0"/>
              </a:rPr>
              <a:t> destek sağlamak için gerekli koordinasyonu sağlar</a:t>
            </a:r>
            <a:r>
              <a:rPr lang="tr-TR" sz="2000" dirty="0" smtClean="0">
                <a:solidFill>
                  <a:schemeClr val="tx1"/>
                </a:solidFill>
                <a:latin typeface="Arial" panose="020B0604020202020204" pitchFamily="34" charset="0"/>
                <a:cs typeface="Arial" panose="020B0604020202020204" pitchFamily="34" charset="0"/>
              </a:rPr>
              <a:t>.</a:t>
            </a:r>
          </a:p>
          <a:p>
            <a:pPr algn="just">
              <a:lnSpc>
                <a:spcPct val="170000"/>
              </a:lnSpc>
            </a:pPr>
            <a:r>
              <a:rPr lang="tr-TR" sz="2000" dirty="0" smtClean="0">
                <a:solidFill>
                  <a:schemeClr val="tx1"/>
                </a:solidFill>
                <a:latin typeface="Arial" panose="020B0604020202020204" pitchFamily="34" charset="0"/>
                <a:cs typeface="Arial" panose="020B0604020202020204" pitchFamily="34" charset="0"/>
              </a:rPr>
              <a:t>11.Enkaz </a:t>
            </a:r>
            <a:r>
              <a:rPr lang="tr-TR" sz="2000" dirty="0">
                <a:solidFill>
                  <a:schemeClr val="tx1"/>
                </a:solidFill>
                <a:latin typeface="Arial" panose="020B0604020202020204" pitchFamily="34" charset="0"/>
                <a:cs typeface="Arial" panose="020B0604020202020204" pitchFamily="34" charset="0"/>
              </a:rPr>
              <a:t>ve molozların uzaklaştırılması </a:t>
            </a:r>
            <a:r>
              <a:rPr lang="tr-TR" sz="2000" dirty="0" smtClean="0">
                <a:solidFill>
                  <a:schemeClr val="tx1"/>
                </a:solidFill>
                <a:latin typeface="Arial" panose="020B0604020202020204" pitchFamily="34" charset="0"/>
                <a:cs typeface="Arial" panose="020B0604020202020204" pitchFamily="34" charset="0"/>
              </a:rPr>
              <a:t>, ölü kayıtlarının düzenli tutulması gibi daha birçok sorun yönetiminde rol almaktadırlar.</a:t>
            </a:r>
          </a:p>
        </p:txBody>
      </p:sp>
    </p:spTree>
    <p:extLst>
      <p:ext uri="{BB962C8B-B14F-4D97-AF65-F5344CB8AC3E}">
        <p14:creationId xmlns:p14="http://schemas.microsoft.com/office/powerpoint/2010/main" val="13202194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43000" y="924560"/>
            <a:ext cx="9872871" cy="4836160"/>
          </a:xfrm>
        </p:spPr>
        <p:txBody>
          <a:bodyPr>
            <a:normAutofit/>
          </a:bodyPr>
          <a:lstStyle/>
          <a:p>
            <a:pPr>
              <a:lnSpc>
                <a:spcPct val="150000"/>
              </a:lnSpc>
            </a:pPr>
            <a:r>
              <a:rPr lang="tr-TR" dirty="0" smtClean="0">
                <a:solidFill>
                  <a:schemeClr val="tx1"/>
                </a:solidFill>
                <a:latin typeface="Arial" panose="020B0604020202020204" pitchFamily="34" charset="0"/>
                <a:cs typeface="Arial" panose="020B0604020202020204" pitchFamily="34" charset="0"/>
              </a:rPr>
              <a:t>Deprem </a:t>
            </a:r>
            <a:r>
              <a:rPr lang="tr-TR" dirty="0">
                <a:solidFill>
                  <a:schemeClr val="tx1"/>
                </a:solidFill>
                <a:latin typeface="Arial" panose="020B0604020202020204" pitchFamily="34" charset="0"/>
                <a:cs typeface="Arial" panose="020B0604020202020204" pitchFamily="34" charset="0"/>
              </a:rPr>
              <a:t>gibi kriz durumlarında halk sağlığı uzmanlarının görevleri </a:t>
            </a:r>
            <a:r>
              <a:rPr lang="tr-TR" dirty="0" smtClean="0">
                <a:solidFill>
                  <a:schemeClr val="tx1"/>
                </a:solidFill>
                <a:latin typeface="Arial" panose="020B0604020202020204" pitchFamily="34" charset="0"/>
                <a:cs typeface="Arial" panose="020B0604020202020204" pitchFamily="34" charset="0"/>
              </a:rPr>
              <a:t>oldukça </a:t>
            </a:r>
            <a:r>
              <a:rPr lang="tr-TR" dirty="0">
                <a:solidFill>
                  <a:schemeClr val="tx1"/>
                </a:solidFill>
                <a:latin typeface="Arial" panose="020B0604020202020204" pitchFamily="34" charset="0"/>
                <a:cs typeface="Arial" panose="020B0604020202020204" pitchFamily="34" charset="0"/>
              </a:rPr>
              <a:t>çeşitlidir ve bu görevlerin yerine getirilmesi oldukça zorlu bir </a:t>
            </a:r>
            <a:r>
              <a:rPr lang="tr-TR" dirty="0" smtClean="0">
                <a:solidFill>
                  <a:schemeClr val="tx1"/>
                </a:solidFill>
                <a:latin typeface="Arial" panose="020B0604020202020204" pitchFamily="34" charset="0"/>
                <a:cs typeface="Arial" panose="020B0604020202020204" pitchFamily="34" charset="0"/>
              </a:rPr>
              <a:t>süreçtir</a:t>
            </a:r>
            <a:r>
              <a:rPr lang="tr-TR" dirty="0">
                <a:solidFill>
                  <a:schemeClr val="tx1"/>
                </a:solidFill>
                <a:latin typeface="Arial" panose="020B0604020202020204" pitchFamily="34" charset="0"/>
                <a:cs typeface="Arial" panose="020B0604020202020204" pitchFamily="34" charset="0"/>
              </a:rPr>
              <a:t>. </a:t>
            </a:r>
            <a:endParaRPr lang="tr-TR" dirty="0" smtClean="0">
              <a:solidFill>
                <a:schemeClr val="tx1"/>
              </a:solidFill>
              <a:latin typeface="Arial" panose="020B0604020202020204" pitchFamily="34" charset="0"/>
              <a:cs typeface="Arial" panose="020B0604020202020204" pitchFamily="34" charset="0"/>
            </a:endParaRPr>
          </a:p>
          <a:p>
            <a:pPr>
              <a:lnSpc>
                <a:spcPct val="150000"/>
              </a:lnSpc>
            </a:pPr>
            <a:r>
              <a:rPr lang="tr-TR" dirty="0" smtClean="0">
                <a:solidFill>
                  <a:schemeClr val="tx1"/>
                </a:solidFill>
                <a:latin typeface="Arial" panose="020B0604020202020204" pitchFamily="34" charset="0"/>
                <a:cs typeface="Arial" panose="020B0604020202020204" pitchFamily="34" charset="0"/>
              </a:rPr>
              <a:t>Bölgede </a:t>
            </a:r>
            <a:r>
              <a:rPr lang="tr-TR" dirty="0">
                <a:solidFill>
                  <a:schemeClr val="tx1"/>
                </a:solidFill>
                <a:latin typeface="Arial" panose="020B0604020202020204" pitchFamily="34" charset="0"/>
                <a:cs typeface="Arial" panose="020B0604020202020204" pitchFamily="34" charset="0"/>
              </a:rPr>
              <a:t>birçok yönetici olması ve her birimin kendi bakış açısına sahip olması, halk sağlığı uzmanlarının </a:t>
            </a:r>
            <a:r>
              <a:rPr lang="tr-TR" u="sng" dirty="0">
                <a:solidFill>
                  <a:schemeClr val="tx1"/>
                </a:solidFill>
                <a:latin typeface="Arial" panose="020B0604020202020204" pitchFamily="34" charset="0"/>
                <a:cs typeface="Arial" panose="020B0604020202020204" pitchFamily="34" charset="0"/>
              </a:rPr>
              <a:t>bütüncül yaklaşımıyla </a:t>
            </a:r>
            <a:r>
              <a:rPr lang="tr-TR" dirty="0">
                <a:solidFill>
                  <a:schemeClr val="tx1"/>
                </a:solidFill>
                <a:latin typeface="Arial" panose="020B0604020202020204" pitchFamily="34" charset="0"/>
                <a:cs typeface="Arial" panose="020B0604020202020204" pitchFamily="34" charset="0"/>
              </a:rPr>
              <a:t>zaman zaman </a:t>
            </a:r>
            <a:r>
              <a:rPr lang="tr-TR" dirty="0" smtClean="0">
                <a:solidFill>
                  <a:schemeClr val="tx1"/>
                </a:solidFill>
                <a:latin typeface="Arial" panose="020B0604020202020204" pitchFamily="34" charset="0"/>
                <a:cs typeface="Arial" panose="020B0604020202020204" pitchFamily="34" charset="0"/>
              </a:rPr>
              <a:t>çelişebilir</a:t>
            </a:r>
            <a:r>
              <a:rPr lang="tr-TR" dirty="0">
                <a:solidFill>
                  <a:schemeClr val="tx1"/>
                </a:solidFill>
                <a:latin typeface="Arial" panose="020B0604020202020204" pitchFamily="34" charset="0"/>
                <a:cs typeface="Arial" panose="020B0604020202020204" pitchFamily="34" charset="0"/>
              </a:rPr>
              <a:t>. </a:t>
            </a:r>
            <a:endParaRPr lang="tr-TR" dirty="0" smtClean="0">
              <a:solidFill>
                <a:schemeClr val="tx1"/>
              </a:solidFill>
              <a:latin typeface="Arial" panose="020B0604020202020204" pitchFamily="34" charset="0"/>
              <a:cs typeface="Arial" panose="020B0604020202020204" pitchFamily="34" charset="0"/>
            </a:endParaRPr>
          </a:p>
          <a:p>
            <a:pPr>
              <a:lnSpc>
                <a:spcPct val="150000"/>
              </a:lnSpc>
            </a:pPr>
            <a:r>
              <a:rPr lang="tr-TR" dirty="0" smtClean="0">
                <a:solidFill>
                  <a:schemeClr val="tx1"/>
                </a:solidFill>
                <a:latin typeface="Arial" panose="020B0604020202020204" pitchFamily="34" charset="0"/>
                <a:cs typeface="Arial" panose="020B0604020202020204" pitchFamily="34" charset="0"/>
              </a:rPr>
              <a:t>Koordinasyon </a:t>
            </a:r>
            <a:r>
              <a:rPr lang="tr-TR" dirty="0">
                <a:solidFill>
                  <a:schemeClr val="tx1"/>
                </a:solidFill>
                <a:latin typeface="Arial" panose="020B0604020202020204" pitchFamily="34" charset="0"/>
                <a:cs typeface="Arial" panose="020B0604020202020204" pitchFamily="34" charset="0"/>
              </a:rPr>
              <a:t>eksikliği nedeniyle, doğruların kabul edilmesinde zorluklar yaşanabilir. Afet bölgelerinde olmayan illerde görev alan halk sağlığı uzmanları, illerdeki yöneticilerin inisiyatifine göre görev </a:t>
            </a:r>
            <a:r>
              <a:rPr lang="tr-TR" dirty="0" smtClean="0">
                <a:solidFill>
                  <a:schemeClr val="tx1"/>
                </a:solidFill>
                <a:latin typeface="Arial" panose="020B0604020202020204" pitchFamily="34" charset="0"/>
                <a:cs typeface="Arial" panose="020B0604020202020204" pitchFamily="34" charset="0"/>
              </a:rPr>
              <a:t>alır. (6)</a:t>
            </a:r>
          </a:p>
        </p:txBody>
      </p:sp>
    </p:spTree>
    <p:extLst>
      <p:ext uri="{BB962C8B-B14F-4D97-AF65-F5344CB8AC3E}">
        <p14:creationId xmlns:p14="http://schemas.microsoft.com/office/powerpoint/2010/main" val="10575559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03960" y="838200"/>
            <a:ext cx="9872871" cy="5410200"/>
          </a:xfrm>
        </p:spPr>
        <p:txBody>
          <a:bodyPr>
            <a:normAutofit fontScale="92500" lnSpcReduction="10000"/>
          </a:bodyPr>
          <a:lstStyle/>
          <a:p>
            <a:pPr algn="just">
              <a:lnSpc>
                <a:spcPct val="150000"/>
              </a:lnSpc>
            </a:pPr>
            <a:r>
              <a:rPr lang="tr-TR" dirty="0">
                <a:solidFill>
                  <a:schemeClr val="tx1"/>
                </a:solidFill>
                <a:latin typeface="Arial" panose="020B0604020202020204" pitchFamily="34" charset="0"/>
                <a:cs typeface="Arial" panose="020B0604020202020204" pitchFamily="34" charset="0"/>
              </a:rPr>
              <a:t>Halk Sağlığı Uzmanları Derneği 6 Şubat Depremleri Hatay İli Saha Raporu’nda belirtildiği üzere sahaya giden halk sağlığı uzmanları öncelikle durum tespiti ve yerinde gözlem yapmışlardır. Sonrasında kamu ve yerel </a:t>
            </a:r>
            <a:r>
              <a:rPr lang="tr-TR" dirty="0" err="1">
                <a:solidFill>
                  <a:schemeClr val="tx1"/>
                </a:solidFill>
                <a:latin typeface="Arial" panose="020B0604020202020204" pitchFamily="34" charset="0"/>
                <a:cs typeface="Arial" panose="020B0604020202020204" pitchFamily="34" charset="0"/>
              </a:rPr>
              <a:t>yönetimlerin</a:t>
            </a:r>
            <a:r>
              <a:rPr lang="tr-TR" dirty="0">
                <a:solidFill>
                  <a:schemeClr val="tx1"/>
                </a:solidFill>
                <a:latin typeface="Arial" panose="020B0604020202020204" pitchFamily="34" charset="0"/>
                <a:cs typeface="Arial" panose="020B0604020202020204" pitchFamily="34" charset="0"/>
              </a:rPr>
              <a:t> kriz merkezleri ile görüşmeleri olmuştur. Her bölgenin kendine özgü dinamikleri olduğundan, halk sağlığı uzmanları farklı görevler üstlenmektedirler. </a:t>
            </a:r>
            <a:endParaRPr lang="tr-TR" dirty="0" smtClean="0">
              <a:solidFill>
                <a:schemeClr val="tx1"/>
              </a:solidFill>
              <a:latin typeface="Arial" panose="020B0604020202020204" pitchFamily="34" charset="0"/>
              <a:cs typeface="Arial" panose="020B0604020202020204" pitchFamily="34" charset="0"/>
            </a:endParaRPr>
          </a:p>
          <a:p>
            <a:pPr algn="just">
              <a:lnSpc>
                <a:spcPct val="150000"/>
              </a:lnSpc>
            </a:pPr>
            <a:r>
              <a:rPr lang="tr-TR" dirty="0" smtClean="0">
                <a:solidFill>
                  <a:schemeClr val="tx1"/>
                </a:solidFill>
                <a:latin typeface="Arial" panose="020B0604020202020204" pitchFamily="34" charset="0"/>
                <a:cs typeface="Arial" panose="020B0604020202020204" pitchFamily="34" charset="0"/>
              </a:rPr>
              <a:t>Sahadan </a:t>
            </a:r>
            <a:r>
              <a:rPr lang="tr-TR" dirty="0">
                <a:solidFill>
                  <a:schemeClr val="tx1"/>
                </a:solidFill>
                <a:latin typeface="Arial" panose="020B0604020202020204" pitchFamily="34" charset="0"/>
                <a:cs typeface="Arial" panose="020B0604020202020204" pitchFamily="34" charset="0"/>
              </a:rPr>
              <a:t>alınan bilgiler ışığında yürütülen bazı görevler arasında mevcut yönetici görevlerinin sürdürülmesi, kriz merkezlerinde çalışmak, durum tespiti, koordinasyon ve organizasyon süreçlerine destek olmak, geçici barınma merkezlerinde hasar tespiti yapmak (aile sağlığı merkezi, eczane vb.), normale dönüş çalışmalarına destek vermek, </a:t>
            </a:r>
            <a:r>
              <a:rPr lang="tr-TR" dirty="0" err="1">
                <a:solidFill>
                  <a:schemeClr val="tx1"/>
                </a:solidFill>
                <a:latin typeface="Arial" panose="020B0604020202020204" pitchFamily="34" charset="0"/>
                <a:cs typeface="Arial" panose="020B0604020202020204" pitchFamily="34" charset="0"/>
              </a:rPr>
              <a:t>çadırkent</a:t>
            </a:r>
            <a:r>
              <a:rPr lang="tr-TR" dirty="0">
                <a:solidFill>
                  <a:schemeClr val="tx1"/>
                </a:solidFill>
                <a:latin typeface="Arial" panose="020B0604020202020204" pitchFamily="34" charset="0"/>
                <a:cs typeface="Arial" panose="020B0604020202020204" pitchFamily="34" charset="0"/>
              </a:rPr>
              <a:t> değerlendirmesi yapmak</a:t>
            </a:r>
            <a:r>
              <a:rPr lang="tr-TR" dirty="0" smtClean="0">
                <a:solidFill>
                  <a:schemeClr val="tx1"/>
                </a:solidFill>
                <a:latin typeface="Arial" panose="020B0604020202020204" pitchFamily="34" charset="0"/>
                <a:cs typeface="Arial" panose="020B0604020202020204" pitchFamily="34" charset="0"/>
              </a:rPr>
              <a:t>, </a:t>
            </a:r>
            <a:r>
              <a:rPr lang="tr-TR" dirty="0" err="1">
                <a:solidFill>
                  <a:schemeClr val="tx1"/>
                </a:solidFill>
                <a:latin typeface="Arial" panose="020B0604020202020204" pitchFamily="34" charset="0"/>
                <a:cs typeface="Arial" panose="020B0604020202020204" pitchFamily="34" charset="0"/>
              </a:rPr>
              <a:t>sürveyans</a:t>
            </a:r>
            <a:r>
              <a:rPr lang="tr-TR" dirty="0">
                <a:solidFill>
                  <a:schemeClr val="tx1"/>
                </a:solidFill>
                <a:latin typeface="Arial" panose="020B0604020202020204" pitchFamily="34" charset="0"/>
                <a:cs typeface="Arial" panose="020B0604020202020204" pitchFamily="34" charset="0"/>
              </a:rPr>
              <a:t> yapmak ve ölüm bildirim sürecini yönetmek (adli tabiplik, ölüm bildirim sistemi raporu vb.) yer almaktadır </a:t>
            </a:r>
            <a:r>
              <a:rPr lang="tr-TR" dirty="0" smtClean="0">
                <a:solidFill>
                  <a:schemeClr val="tx1"/>
                </a:solidFill>
                <a:latin typeface="Arial" panose="020B0604020202020204" pitchFamily="34" charset="0"/>
                <a:cs typeface="Arial" panose="020B0604020202020204" pitchFamily="34" charset="0"/>
              </a:rPr>
              <a:t>(6)</a:t>
            </a:r>
            <a:endParaRPr lang="tr-TR"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477031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Sonuç </a:t>
            </a:r>
            <a:endParaRPr lang="tr-TR" dirty="0"/>
          </a:p>
        </p:txBody>
      </p:sp>
      <p:sp>
        <p:nvSpPr>
          <p:cNvPr id="3" name="İçerik Yer Tutucusu 2"/>
          <p:cNvSpPr>
            <a:spLocks noGrp="1"/>
          </p:cNvSpPr>
          <p:nvPr>
            <p:ph idx="1"/>
          </p:nvPr>
        </p:nvSpPr>
        <p:spPr>
          <a:xfrm>
            <a:off x="843280" y="1762760"/>
            <a:ext cx="10515600" cy="4739640"/>
          </a:xfrm>
        </p:spPr>
        <p:txBody>
          <a:bodyPr>
            <a:noAutofit/>
          </a:bodyPr>
          <a:lstStyle/>
          <a:p>
            <a:pPr marL="0" indent="0" algn="just">
              <a:buNone/>
            </a:pPr>
            <a:r>
              <a:rPr lang="tr-TR" sz="1800" dirty="0">
                <a:solidFill>
                  <a:schemeClr val="tx1"/>
                </a:solidFill>
                <a:latin typeface="Arial" panose="020B0604020202020204" pitchFamily="34" charset="0"/>
                <a:cs typeface="Arial" panose="020B0604020202020204" pitchFamily="34" charset="0"/>
              </a:rPr>
              <a:t>Halk Sağlığı açısından</a:t>
            </a:r>
            <a:r>
              <a:rPr lang="tr-TR" sz="1800" dirty="0" smtClean="0">
                <a:solidFill>
                  <a:schemeClr val="tx1"/>
                </a:solidFill>
                <a:latin typeface="Arial" panose="020B0604020202020204" pitchFamily="34" charset="0"/>
                <a:cs typeface="Arial" panose="020B0604020202020204" pitchFamily="34" charset="0"/>
              </a:rPr>
              <a:t>;</a:t>
            </a:r>
            <a:endParaRPr lang="tr-TR" sz="1800" dirty="0">
              <a:solidFill>
                <a:schemeClr val="tx1"/>
              </a:solidFill>
              <a:latin typeface="Arial" panose="020B0604020202020204" pitchFamily="34" charset="0"/>
              <a:cs typeface="Arial" panose="020B0604020202020204" pitchFamily="34" charset="0"/>
            </a:endParaRPr>
          </a:p>
          <a:p>
            <a:pPr algn="just">
              <a:lnSpc>
                <a:spcPct val="150000"/>
              </a:lnSpc>
            </a:pPr>
            <a:r>
              <a:rPr lang="tr-TR" sz="1800" dirty="0" smtClean="0">
                <a:solidFill>
                  <a:schemeClr val="tx1"/>
                </a:solidFill>
                <a:latin typeface="Arial" panose="020B0604020202020204" pitchFamily="34" charset="0"/>
                <a:cs typeface="Arial" panose="020B0604020202020204" pitchFamily="34" charset="0"/>
              </a:rPr>
              <a:t>Afetler </a:t>
            </a:r>
            <a:r>
              <a:rPr lang="tr-TR" sz="1800" dirty="0">
                <a:solidFill>
                  <a:schemeClr val="tx1"/>
                </a:solidFill>
                <a:latin typeface="Arial" panose="020B0604020202020204" pitchFamily="34" charset="0"/>
                <a:cs typeface="Arial" panose="020B0604020202020204" pitchFamily="34" charset="0"/>
              </a:rPr>
              <a:t>önlenebilir veya en azından olumsuz etkileri azaltılabilir.</a:t>
            </a:r>
          </a:p>
          <a:p>
            <a:pPr algn="just">
              <a:lnSpc>
                <a:spcPct val="150000"/>
              </a:lnSpc>
            </a:pPr>
            <a:r>
              <a:rPr lang="tr-TR" sz="1800" dirty="0">
                <a:solidFill>
                  <a:schemeClr val="tx1"/>
                </a:solidFill>
                <a:latin typeface="Arial" panose="020B0604020202020204" pitchFamily="34" charset="0"/>
                <a:cs typeface="Arial" panose="020B0604020202020204" pitchFamily="34" charset="0"/>
              </a:rPr>
              <a:t>Bunun için sorunu iyi yönetmek esastır.</a:t>
            </a:r>
          </a:p>
          <a:p>
            <a:pPr algn="just">
              <a:lnSpc>
                <a:spcPct val="150000"/>
              </a:lnSpc>
            </a:pPr>
            <a:r>
              <a:rPr lang="tr-TR" sz="1800" dirty="0">
                <a:solidFill>
                  <a:schemeClr val="tx1"/>
                </a:solidFill>
                <a:latin typeface="Arial" panose="020B0604020202020204" pitchFamily="34" charset="0"/>
                <a:cs typeface="Arial" panose="020B0604020202020204" pitchFamily="34" charset="0"/>
              </a:rPr>
              <a:t>Sorunu yönetmenin ilk </a:t>
            </a:r>
            <a:r>
              <a:rPr lang="tr-TR" sz="1800" dirty="0" smtClean="0">
                <a:solidFill>
                  <a:schemeClr val="tx1"/>
                </a:solidFill>
                <a:latin typeface="Arial" panose="020B0604020202020204" pitchFamily="34" charset="0"/>
                <a:cs typeface="Arial" panose="020B0604020202020204" pitchFamily="34" charset="0"/>
              </a:rPr>
              <a:t>şartı  </a:t>
            </a:r>
            <a:r>
              <a:rPr lang="tr-TR" sz="1800" u="sng" dirty="0" smtClean="0">
                <a:solidFill>
                  <a:schemeClr val="tx1"/>
                </a:solidFill>
                <a:latin typeface="Arial" panose="020B0604020202020204" pitchFamily="34" charset="0"/>
                <a:cs typeface="Arial" panose="020B0604020202020204" pitchFamily="34" charset="0"/>
              </a:rPr>
              <a:t>afetlere hazırlıklı olmaktır.</a:t>
            </a:r>
          </a:p>
          <a:p>
            <a:pPr lvl="0" algn="just">
              <a:lnSpc>
                <a:spcPct val="100000"/>
              </a:lnSpc>
              <a:buClr>
                <a:srgbClr val="DF5327"/>
              </a:buClr>
            </a:pPr>
            <a:r>
              <a:rPr lang="tr-TR" sz="1800" dirty="0" err="1">
                <a:solidFill>
                  <a:schemeClr val="tx1"/>
                </a:solidFill>
                <a:latin typeface="Arial" panose="020B0604020202020204" pitchFamily="34" charset="0"/>
                <a:cs typeface="Arial" panose="020B0604020202020204" pitchFamily="34" charset="0"/>
              </a:rPr>
              <a:t>Primer</a:t>
            </a:r>
            <a:r>
              <a:rPr lang="tr-TR" sz="1800" dirty="0">
                <a:solidFill>
                  <a:schemeClr val="tx1"/>
                </a:solidFill>
                <a:latin typeface="Arial" panose="020B0604020202020204" pitchFamily="34" charset="0"/>
                <a:cs typeface="Arial" panose="020B0604020202020204" pitchFamily="34" charset="0"/>
              </a:rPr>
              <a:t> koruma olarak afet öncesi </a:t>
            </a:r>
            <a:r>
              <a:rPr lang="tr-TR" sz="1800" u="sng" dirty="0" smtClean="0">
                <a:solidFill>
                  <a:schemeClr val="tx1"/>
                </a:solidFill>
                <a:latin typeface="Arial" panose="020B0604020202020204" pitchFamily="34" charset="0"/>
                <a:cs typeface="Arial" panose="020B0604020202020204" pitchFamily="34" charset="0"/>
              </a:rPr>
              <a:t>halk sağlığı uzmanları dahil olmak üzere</a:t>
            </a:r>
            <a:r>
              <a:rPr lang="tr-TR" sz="1800" dirty="0" smtClean="0">
                <a:solidFill>
                  <a:schemeClr val="tx1"/>
                </a:solidFill>
                <a:latin typeface="Arial" panose="020B0604020202020204" pitchFamily="34" charset="0"/>
                <a:cs typeface="Arial" panose="020B0604020202020204" pitchFamily="34" charset="0"/>
              </a:rPr>
              <a:t> kurulan </a:t>
            </a:r>
            <a:r>
              <a:rPr lang="tr-TR" sz="1800" dirty="0">
                <a:solidFill>
                  <a:schemeClr val="tx1"/>
                </a:solidFill>
                <a:latin typeface="Arial" panose="020B0604020202020204" pitchFamily="34" charset="0"/>
                <a:cs typeface="Arial" panose="020B0604020202020204" pitchFamily="34" charset="0"/>
              </a:rPr>
              <a:t>ekipler ile kendi yaşadıkları il, çevre iller ve tüm ülke düzeyinde olası deprem eylem planı, deprem risklerinin belirlenmesi, risk yönetimi ve deprem sırasında alınacak önlemler raporu oluşturulmalıdır</a:t>
            </a:r>
            <a:r>
              <a:rPr lang="tr-TR" sz="1800" dirty="0" smtClean="0">
                <a:solidFill>
                  <a:schemeClr val="tx1"/>
                </a:solidFill>
                <a:latin typeface="Arial" panose="020B0604020202020204" pitchFamily="34" charset="0"/>
                <a:cs typeface="Arial" panose="020B0604020202020204" pitchFamily="34" charset="0"/>
              </a:rPr>
              <a:t>.</a:t>
            </a:r>
          </a:p>
          <a:p>
            <a:pPr algn="just">
              <a:lnSpc>
                <a:spcPct val="100000"/>
              </a:lnSpc>
            </a:pPr>
            <a:r>
              <a:rPr lang="tr-TR" sz="1800" dirty="0" smtClean="0">
                <a:solidFill>
                  <a:schemeClr val="tx1"/>
                </a:solidFill>
                <a:latin typeface="Arial" panose="020B0604020202020204" pitchFamily="34" charset="0"/>
                <a:cs typeface="Arial" panose="020B0604020202020204" pitchFamily="34" charset="0"/>
              </a:rPr>
              <a:t>Çözümün </a:t>
            </a:r>
            <a:r>
              <a:rPr lang="tr-TR" sz="1800" dirty="0">
                <a:solidFill>
                  <a:schemeClr val="tx1"/>
                </a:solidFill>
                <a:latin typeface="Arial" panose="020B0604020202020204" pitchFamily="34" charset="0"/>
                <a:cs typeface="Arial" panose="020B0604020202020204" pitchFamily="34" charset="0"/>
              </a:rPr>
              <a:t>ilk </a:t>
            </a:r>
            <a:r>
              <a:rPr lang="tr-TR" sz="1800" dirty="0" smtClean="0">
                <a:solidFill>
                  <a:schemeClr val="tx1"/>
                </a:solidFill>
                <a:latin typeface="Arial" panose="020B0604020202020204" pitchFamily="34" charset="0"/>
                <a:cs typeface="Arial" panose="020B0604020202020204" pitchFamily="34" charset="0"/>
              </a:rPr>
              <a:t>şartı ise </a:t>
            </a:r>
            <a:r>
              <a:rPr lang="tr-TR" sz="1800" dirty="0">
                <a:solidFill>
                  <a:schemeClr val="tx1"/>
                </a:solidFill>
                <a:latin typeface="Arial" panose="020B0604020202020204" pitchFamily="34" charset="0"/>
                <a:cs typeface="Arial" panose="020B0604020202020204" pitchFamily="34" charset="0"/>
              </a:rPr>
              <a:t>sorunla ilgili yeterli ve doğru bilgi sahibi olmaktır.</a:t>
            </a:r>
          </a:p>
          <a:p>
            <a:pPr algn="just">
              <a:lnSpc>
                <a:spcPct val="100000"/>
              </a:lnSpc>
            </a:pPr>
            <a:r>
              <a:rPr lang="tr-TR" sz="1800" dirty="0">
                <a:solidFill>
                  <a:schemeClr val="tx1"/>
                </a:solidFill>
                <a:latin typeface="Arial" panose="020B0604020202020204" pitchFamily="34" charset="0"/>
                <a:cs typeface="Arial" panose="020B0604020202020204" pitchFamily="34" charset="0"/>
              </a:rPr>
              <a:t>Soruna, ilgili tüm sektörlerin katılımı ve </a:t>
            </a:r>
            <a:r>
              <a:rPr lang="tr-TR" sz="1800" dirty="0" smtClean="0">
                <a:solidFill>
                  <a:schemeClr val="tx1"/>
                </a:solidFill>
                <a:latin typeface="Arial" panose="020B0604020202020204" pitchFamily="34" charset="0"/>
                <a:cs typeface="Arial" panose="020B0604020202020204" pitchFamily="34" charset="0"/>
              </a:rPr>
              <a:t>birbirini tamamlayan/destekleyen </a:t>
            </a:r>
            <a:r>
              <a:rPr lang="tr-TR" sz="1800" dirty="0">
                <a:solidFill>
                  <a:schemeClr val="tx1"/>
                </a:solidFill>
                <a:latin typeface="Arial" panose="020B0604020202020204" pitchFamily="34" charset="0"/>
                <a:cs typeface="Arial" panose="020B0604020202020204" pitchFamily="34" charset="0"/>
              </a:rPr>
              <a:t>işbirliği ile katkıda bulunmak zorunludur</a:t>
            </a:r>
            <a:r>
              <a:rPr lang="tr-TR" sz="1800" dirty="0" smtClean="0">
                <a:solidFill>
                  <a:schemeClr val="tx1"/>
                </a:solidFill>
                <a:latin typeface="Arial" panose="020B0604020202020204" pitchFamily="34" charset="0"/>
                <a:cs typeface="Arial" panose="020B0604020202020204" pitchFamily="34" charset="0"/>
              </a:rPr>
              <a:t>.</a:t>
            </a:r>
            <a:endParaRPr lang="tr-TR" sz="1800" dirty="0">
              <a:solidFill>
                <a:schemeClr val="tx1"/>
              </a:solidFill>
              <a:latin typeface="Arial" panose="020B0604020202020204" pitchFamily="34" charset="0"/>
              <a:cs typeface="Arial" panose="020B0604020202020204" pitchFamily="34" charset="0"/>
            </a:endParaRPr>
          </a:p>
          <a:p>
            <a:pPr algn="just"/>
            <a:endParaRPr lang="tr-TR" sz="1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58102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8000"/>
            <a:lum/>
            <a:extLst>
              <a:ext uri="{BEBA8EAE-BF5A-486C-A8C5-ECC9F3942E4B}">
                <a14:imgProps xmlns:a14="http://schemas.microsoft.com/office/drawing/2010/main">
                  <a14:imgLayer r:embed="rId3">
                    <a14:imgEffect>
                      <a14:brightnessContrast bright="-7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588178" y="6107629"/>
            <a:ext cx="11029782" cy="587811"/>
          </a:xfrm>
        </p:spPr>
        <p:txBody>
          <a:bodyPr>
            <a:noAutofit/>
          </a:bodyPr>
          <a:lstStyle/>
          <a:p>
            <a:pPr lvl="0" algn="just"/>
            <a:r>
              <a:rPr lang="tr-TR" sz="3000" b="1" dirty="0" smtClean="0">
                <a:solidFill>
                  <a:schemeClr val="bg1"/>
                </a:solidFill>
                <a:effectLst>
                  <a:outerShdw blurRad="38100" dist="38100" dir="2700000" algn="tl">
                    <a:srgbClr val="000000">
                      <a:alpha val="43137"/>
                    </a:srgbClr>
                  </a:outerShdw>
                </a:effectLst>
                <a:latin typeface="Arial" panose="020B0604020202020204" pitchFamily="34" charset="0"/>
                <a:ea typeface="Cambria" pitchFamily="18" charset="0"/>
                <a:cs typeface="Arial" panose="020B0604020202020204" pitchFamily="34" charset="0"/>
              </a:rPr>
              <a:t>‘‘Felaket </a:t>
            </a:r>
            <a:r>
              <a:rPr lang="tr-TR" sz="3000" b="1" dirty="0">
                <a:solidFill>
                  <a:schemeClr val="bg1"/>
                </a:solidFill>
                <a:effectLst>
                  <a:outerShdw blurRad="38100" dist="38100" dir="2700000" algn="tl">
                    <a:srgbClr val="000000">
                      <a:alpha val="43137"/>
                    </a:srgbClr>
                  </a:outerShdw>
                </a:effectLst>
                <a:latin typeface="Arial" panose="020B0604020202020204" pitchFamily="34" charset="0"/>
                <a:ea typeface="Cambria" pitchFamily="18" charset="0"/>
                <a:cs typeface="Arial" panose="020B0604020202020204" pitchFamily="34" charset="0"/>
              </a:rPr>
              <a:t>başa gelmeden, önleyici ve koruyucu tedbirleri düşünmek ve almak lazımdır, geldikten sonra dövünmenin faydası yoktur</a:t>
            </a:r>
            <a:r>
              <a:rPr lang="tr-TR" sz="3000" b="1" dirty="0" smtClean="0">
                <a:solidFill>
                  <a:schemeClr val="bg1"/>
                </a:solidFill>
                <a:effectLst>
                  <a:outerShdw blurRad="38100" dist="38100" dir="2700000" algn="tl">
                    <a:srgbClr val="000000">
                      <a:alpha val="43137"/>
                    </a:srgbClr>
                  </a:outerShdw>
                </a:effectLst>
                <a:latin typeface="Arial" panose="020B0604020202020204" pitchFamily="34" charset="0"/>
                <a:ea typeface="Cambria" pitchFamily="18" charset="0"/>
                <a:cs typeface="Arial" panose="020B0604020202020204" pitchFamily="34" charset="0"/>
              </a:rPr>
              <a:t>.</a:t>
            </a:r>
            <a:r>
              <a:rPr lang="tr-TR" sz="3000" b="1" i="1" dirty="0" smtClean="0">
                <a:solidFill>
                  <a:schemeClr val="bg1"/>
                </a:solidFill>
                <a:effectLst>
                  <a:outerShdw blurRad="38100" dist="38100" dir="2700000" algn="tl">
                    <a:srgbClr val="000000">
                      <a:alpha val="43137"/>
                    </a:srgbClr>
                  </a:outerShdw>
                </a:effectLst>
                <a:latin typeface="Arial" panose="020B0604020202020204" pitchFamily="34" charset="0"/>
                <a:ea typeface="Cambria" pitchFamily="18" charset="0"/>
                <a:cs typeface="Arial" panose="020B0604020202020204" pitchFamily="34" charset="0"/>
              </a:rPr>
              <a:t>’’ MUSTAFA KEMAL ATATÜRK                             </a:t>
            </a:r>
            <a:r>
              <a:rPr lang="tr-TR" sz="3000" b="1" i="1" dirty="0">
                <a:solidFill>
                  <a:schemeClr val="bg1"/>
                </a:solidFill>
                <a:effectLst>
                  <a:outerShdw blurRad="38100" dist="38100" dir="2700000" algn="tl">
                    <a:srgbClr val="000000">
                      <a:alpha val="43137"/>
                    </a:srgbClr>
                  </a:outerShdw>
                </a:effectLst>
                <a:latin typeface="Arial" panose="020B0604020202020204" pitchFamily="34" charset="0"/>
                <a:ea typeface="Cambria" pitchFamily="18" charset="0"/>
                <a:cs typeface="Arial" panose="020B0604020202020204" pitchFamily="34" charset="0"/>
              </a:rPr>
              <a:t/>
            </a:r>
            <a:br>
              <a:rPr lang="tr-TR" sz="3000" b="1" i="1" dirty="0">
                <a:solidFill>
                  <a:schemeClr val="bg1"/>
                </a:solidFill>
                <a:effectLst>
                  <a:outerShdw blurRad="38100" dist="38100" dir="2700000" algn="tl">
                    <a:srgbClr val="000000">
                      <a:alpha val="43137"/>
                    </a:srgbClr>
                  </a:outerShdw>
                </a:effectLst>
                <a:latin typeface="Arial" panose="020B0604020202020204" pitchFamily="34" charset="0"/>
                <a:ea typeface="Cambria" pitchFamily="18" charset="0"/>
                <a:cs typeface="Arial" panose="020B0604020202020204" pitchFamily="34" charset="0"/>
              </a:rPr>
            </a:br>
            <a:endParaRPr lang="tr-TR" sz="3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837322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4" name="İçerik Yer Tutucusu 3"/>
          <p:cNvSpPr>
            <a:spLocks noGrp="1"/>
          </p:cNvSpPr>
          <p:nvPr>
            <p:ph idx="1"/>
          </p:nvPr>
        </p:nvSpPr>
        <p:spPr>
          <a:xfrm>
            <a:off x="919480" y="1884680"/>
            <a:ext cx="9872871" cy="4038600"/>
          </a:xfrm>
        </p:spPr>
        <p:txBody>
          <a:bodyPr>
            <a:normAutofit fontScale="77500" lnSpcReduction="20000"/>
          </a:bodyPr>
          <a:lstStyle/>
          <a:p>
            <a:r>
              <a:rPr lang="tr-TR" dirty="0" smtClean="0">
                <a:solidFill>
                  <a:schemeClr val="tx1"/>
                </a:solidFill>
                <a:latin typeface="Arial" panose="020B0604020202020204" pitchFamily="34" charset="0"/>
                <a:cs typeface="Arial" panose="020B0604020202020204" pitchFamily="34" charset="0"/>
              </a:rPr>
              <a:t>1: </a:t>
            </a:r>
            <a:r>
              <a:rPr lang="tr-TR" dirty="0" err="1">
                <a:solidFill>
                  <a:schemeClr val="tx1"/>
                </a:solidFill>
                <a:latin typeface="Arial" panose="020B0604020202020204" pitchFamily="34" charset="0"/>
                <a:cs typeface="Arial" panose="020B0604020202020204" pitchFamily="34" charset="0"/>
              </a:rPr>
              <a:t>Tukmos</a:t>
            </a:r>
            <a:r>
              <a:rPr lang="tr-TR" dirty="0">
                <a:solidFill>
                  <a:schemeClr val="tx1"/>
                </a:solidFill>
                <a:latin typeface="Arial" panose="020B0604020202020204" pitchFamily="34" charset="0"/>
                <a:cs typeface="Arial" panose="020B0604020202020204" pitchFamily="34" charset="0"/>
              </a:rPr>
              <a:t> [internet]. Tıpta Uzmanlık Kurulu; 11.09.2019 [Erişim tarihi: 15.09.2023]. Erişim adresi: </a:t>
            </a:r>
            <a:r>
              <a:rPr lang="tr-TR" dirty="0">
                <a:solidFill>
                  <a:schemeClr val="tx1"/>
                </a:solidFill>
                <a:latin typeface="Arial" panose="020B0604020202020204" pitchFamily="34" charset="0"/>
                <a:cs typeface="Arial" panose="020B0604020202020204" pitchFamily="34" charset="0"/>
                <a:hlinkClick r:id="rId2"/>
              </a:rPr>
              <a:t>https://</a:t>
            </a:r>
            <a:r>
              <a:rPr lang="tr-TR" dirty="0" smtClean="0">
                <a:solidFill>
                  <a:schemeClr val="tx1"/>
                </a:solidFill>
                <a:latin typeface="Arial" panose="020B0604020202020204" pitchFamily="34" charset="0"/>
                <a:cs typeface="Arial" panose="020B0604020202020204" pitchFamily="34" charset="0"/>
                <a:hlinkClick r:id="rId2"/>
              </a:rPr>
              <a:t>dosyamerkez.saglik.gov.tr/Eklenti/34085/0/halksagligimufreadativ24pdf.pdf</a:t>
            </a:r>
            <a:endParaRPr lang="tr-TR" dirty="0">
              <a:solidFill>
                <a:schemeClr val="tx1"/>
              </a:solidFill>
              <a:latin typeface="Arial" panose="020B0604020202020204" pitchFamily="34" charset="0"/>
              <a:cs typeface="Arial" panose="020B0604020202020204" pitchFamily="34" charset="0"/>
            </a:endParaRPr>
          </a:p>
          <a:p>
            <a:r>
              <a:rPr lang="tr-TR" dirty="0" smtClean="0">
                <a:solidFill>
                  <a:schemeClr val="tx1"/>
                </a:solidFill>
                <a:latin typeface="Arial" panose="020B0604020202020204" pitchFamily="34" charset="0"/>
                <a:cs typeface="Arial" panose="020B0604020202020204" pitchFamily="34" charset="0"/>
              </a:rPr>
              <a:t>2:Tezcan </a:t>
            </a:r>
            <a:r>
              <a:rPr lang="tr-TR" dirty="0">
                <a:solidFill>
                  <a:schemeClr val="tx1"/>
                </a:solidFill>
                <a:latin typeface="Arial" panose="020B0604020202020204" pitchFamily="34" charset="0"/>
                <a:cs typeface="Arial" panose="020B0604020202020204" pitchFamily="34" charset="0"/>
              </a:rPr>
              <a:t>S. Epidemiyoloji. İçinde: Güler Ç, Akın L, editör. Halk sağlığı temel </a:t>
            </a:r>
            <a:r>
              <a:rPr lang="tr-TR" dirty="0" smtClean="0">
                <a:solidFill>
                  <a:schemeClr val="tx1"/>
                </a:solidFill>
                <a:latin typeface="Arial" panose="020B0604020202020204" pitchFamily="34" charset="0"/>
                <a:cs typeface="Arial" panose="020B0604020202020204" pitchFamily="34" charset="0"/>
              </a:rPr>
              <a:t>bilgiler </a:t>
            </a:r>
            <a:r>
              <a:rPr lang="tr-TR" dirty="0" smtClean="0">
                <a:solidFill>
                  <a:srgbClr val="202122"/>
                </a:solidFill>
                <a:latin typeface="Arial" panose="020B0604020202020204" pitchFamily="34" charset="0"/>
              </a:rPr>
              <a:t>I</a:t>
            </a:r>
            <a:r>
              <a:rPr lang="tr-TR" dirty="0" smtClean="0">
                <a:solidFill>
                  <a:schemeClr val="tx1"/>
                </a:solidFill>
                <a:latin typeface="Arial" panose="020B0604020202020204" pitchFamily="34" charset="0"/>
                <a:cs typeface="Arial" panose="020B0604020202020204" pitchFamily="34" charset="0"/>
              </a:rPr>
              <a:t>. </a:t>
            </a:r>
            <a:r>
              <a:rPr lang="tr-TR" dirty="0">
                <a:solidFill>
                  <a:schemeClr val="tx1"/>
                </a:solidFill>
                <a:latin typeface="Arial" panose="020B0604020202020204" pitchFamily="34" charset="0"/>
                <a:cs typeface="Arial" panose="020B0604020202020204" pitchFamily="34" charset="0"/>
              </a:rPr>
              <a:t>Ankara: </a:t>
            </a:r>
            <a:r>
              <a:rPr lang="tr-TR" dirty="0" smtClean="0">
                <a:solidFill>
                  <a:schemeClr val="tx1"/>
                </a:solidFill>
                <a:latin typeface="Arial" panose="020B0604020202020204" pitchFamily="34" charset="0"/>
                <a:cs typeface="Arial" panose="020B0604020202020204" pitchFamily="34" charset="0"/>
              </a:rPr>
              <a:t>Hacettepe Üniversitesi Yayınları</a:t>
            </a:r>
            <a:r>
              <a:rPr lang="tr-TR" dirty="0">
                <a:solidFill>
                  <a:schemeClr val="tx1"/>
                </a:solidFill>
                <a:latin typeface="Arial" panose="020B0604020202020204" pitchFamily="34" charset="0"/>
                <a:cs typeface="Arial" panose="020B0604020202020204" pitchFamily="34" charset="0"/>
              </a:rPr>
              <a:t>, 2012; s. 96-130</a:t>
            </a:r>
            <a:r>
              <a:rPr lang="tr-TR" dirty="0" smtClean="0">
                <a:solidFill>
                  <a:schemeClr val="tx1"/>
                </a:solidFill>
                <a:latin typeface="Arial" panose="020B0604020202020204" pitchFamily="34" charset="0"/>
                <a:cs typeface="Arial" panose="020B0604020202020204" pitchFamily="34" charset="0"/>
              </a:rPr>
              <a:t>.</a:t>
            </a:r>
          </a:p>
          <a:p>
            <a:r>
              <a:rPr lang="tr-TR" dirty="0">
                <a:solidFill>
                  <a:schemeClr val="tx1"/>
                </a:solidFill>
                <a:latin typeface="Arial" panose="020B0604020202020204" pitchFamily="34" charset="0"/>
                <a:cs typeface="Arial" panose="020B0604020202020204" pitchFamily="34" charset="0"/>
              </a:rPr>
              <a:t>3: </a:t>
            </a:r>
            <a:r>
              <a:rPr lang="tr-TR" dirty="0" err="1">
                <a:solidFill>
                  <a:schemeClr val="tx1"/>
                </a:solidFill>
                <a:latin typeface="Arial" panose="020B0604020202020204" pitchFamily="34" charset="0"/>
                <a:cs typeface="Arial" panose="020B0604020202020204" pitchFamily="34" charset="0"/>
              </a:rPr>
              <a:t>Öztek</a:t>
            </a:r>
            <a:r>
              <a:rPr lang="tr-TR" dirty="0">
                <a:solidFill>
                  <a:schemeClr val="tx1"/>
                </a:solidFill>
                <a:latin typeface="Arial" panose="020B0604020202020204" pitchFamily="34" charset="0"/>
                <a:cs typeface="Arial" panose="020B0604020202020204" pitchFamily="34" charset="0"/>
              </a:rPr>
              <a:t> Z. Halk Sağlığı Kuramlar ve Uygulamalar. </a:t>
            </a:r>
            <a:r>
              <a:rPr lang="tr-TR" dirty="0" err="1">
                <a:solidFill>
                  <a:schemeClr val="tx1"/>
                </a:solidFill>
                <a:latin typeface="Arial" panose="020B0604020202020204" pitchFamily="34" charset="0"/>
                <a:cs typeface="Arial" panose="020B0604020202020204" pitchFamily="34" charset="0"/>
              </a:rPr>
              <a:t>Ankara:B</a:t>
            </a:r>
            <a:r>
              <a:rPr lang="tr-TR" dirty="0">
                <a:solidFill>
                  <a:schemeClr val="tx1"/>
                </a:solidFill>
                <a:latin typeface="Arial" panose="020B0604020202020204" pitchFamily="34" charset="0"/>
                <a:cs typeface="Arial" panose="020B0604020202020204" pitchFamily="34" charset="0"/>
              </a:rPr>
              <a:t>̇̇</a:t>
            </a:r>
            <a:r>
              <a:rPr lang="tr-TR" dirty="0" err="1">
                <a:solidFill>
                  <a:schemeClr val="tx1"/>
                </a:solidFill>
                <a:latin typeface="Arial" panose="020B0604020202020204" pitchFamily="34" charset="0"/>
                <a:cs typeface="Arial" panose="020B0604020202020204" pitchFamily="34" charset="0"/>
              </a:rPr>
              <a:t>ireklam</a:t>
            </a:r>
            <a:r>
              <a:rPr lang="tr-TR" dirty="0">
                <a:solidFill>
                  <a:schemeClr val="tx1"/>
                </a:solidFill>
                <a:latin typeface="Arial" panose="020B0604020202020204" pitchFamily="34" charset="0"/>
                <a:cs typeface="Arial" panose="020B0604020202020204" pitchFamily="34" charset="0"/>
              </a:rPr>
              <a:t> Arısı; Aralık 2020</a:t>
            </a:r>
            <a:r>
              <a:rPr lang="tr-TR" dirty="0" smtClean="0">
                <a:solidFill>
                  <a:schemeClr val="tx1"/>
                </a:solidFill>
                <a:latin typeface="Arial" panose="020B0604020202020204" pitchFamily="34" charset="0"/>
                <a:cs typeface="Arial" panose="020B0604020202020204" pitchFamily="34" charset="0"/>
              </a:rPr>
              <a:t>.</a:t>
            </a:r>
          </a:p>
          <a:p>
            <a:r>
              <a:rPr lang="tr-TR" dirty="0" smtClean="0">
                <a:solidFill>
                  <a:schemeClr val="tx1"/>
                </a:solidFill>
                <a:latin typeface="Arial" panose="020B0604020202020204" pitchFamily="34" charset="0"/>
                <a:cs typeface="Arial" panose="020B0604020202020204" pitchFamily="34" charset="0"/>
              </a:rPr>
              <a:t>4:</a:t>
            </a:r>
            <a:r>
              <a:rPr lang="tr-TR" dirty="0">
                <a:solidFill>
                  <a:schemeClr val="tx1"/>
                </a:solidFill>
                <a:latin typeface="Arial" panose="020B0604020202020204" pitchFamily="34" charset="0"/>
                <a:cs typeface="Arial" panose="020B0604020202020204" pitchFamily="34" charset="0"/>
              </a:rPr>
              <a:t> Erdoğan K. Depremde halk sağlığı uzmanlarının rolü ve önemi. İçinde: MÖ, MK, editör. Kahramanmaraş merkezli depremler sonrası </a:t>
            </a:r>
            <a:r>
              <a:rPr lang="tr-TR" dirty="0" smtClean="0">
                <a:solidFill>
                  <a:schemeClr val="tx1"/>
                </a:solidFill>
                <a:latin typeface="Arial" panose="020B0604020202020204" pitchFamily="34" charset="0"/>
                <a:cs typeface="Arial" panose="020B0604020202020204" pitchFamily="34" charset="0"/>
              </a:rPr>
              <a:t>için </a:t>
            </a:r>
            <a:r>
              <a:rPr lang="tr-TR" dirty="0">
                <a:solidFill>
                  <a:schemeClr val="tx1"/>
                </a:solidFill>
                <a:latin typeface="Arial" panose="020B0604020202020204" pitchFamily="34" charset="0"/>
                <a:cs typeface="Arial" panose="020B0604020202020204" pitchFamily="34" charset="0"/>
              </a:rPr>
              <a:t>akademik </a:t>
            </a:r>
            <a:r>
              <a:rPr lang="tr-TR" dirty="0" smtClean="0">
                <a:solidFill>
                  <a:schemeClr val="tx1"/>
                </a:solidFill>
                <a:latin typeface="Arial" panose="020B0604020202020204" pitchFamily="34" charset="0"/>
                <a:cs typeface="Arial" panose="020B0604020202020204" pitchFamily="34" charset="0"/>
              </a:rPr>
              <a:t>öneriler</a:t>
            </a:r>
            <a:r>
              <a:rPr lang="tr-TR" dirty="0">
                <a:solidFill>
                  <a:schemeClr val="tx1"/>
                </a:solidFill>
                <a:latin typeface="Arial" panose="020B0604020202020204" pitchFamily="34" charset="0"/>
                <a:cs typeface="Arial" panose="020B0604020202020204" pitchFamily="34" charset="0"/>
              </a:rPr>
              <a:t>. </a:t>
            </a:r>
            <a:r>
              <a:rPr lang="tr-TR" dirty="0" smtClean="0">
                <a:solidFill>
                  <a:schemeClr val="tx1"/>
                </a:solidFill>
                <a:latin typeface="Arial" panose="020B0604020202020204" pitchFamily="34" charset="0"/>
                <a:cs typeface="Arial" panose="020B0604020202020204" pitchFamily="34" charset="0"/>
              </a:rPr>
              <a:t>Gaziantep</a:t>
            </a:r>
            <a:r>
              <a:rPr lang="tr-TR" dirty="0">
                <a:solidFill>
                  <a:schemeClr val="tx1"/>
                </a:solidFill>
                <a:latin typeface="Arial" panose="020B0604020202020204" pitchFamily="34" charset="0"/>
                <a:cs typeface="Arial" panose="020B0604020202020204" pitchFamily="34" charset="0"/>
              </a:rPr>
              <a:t>: Özgür Yayınları, 2023; s. 539-552</a:t>
            </a:r>
            <a:r>
              <a:rPr lang="tr-TR" dirty="0" smtClean="0">
                <a:solidFill>
                  <a:schemeClr val="tx1"/>
                </a:solidFill>
                <a:latin typeface="Arial" panose="020B0604020202020204" pitchFamily="34" charset="0"/>
                <a:cs typeface="Arial" panose="020B0604020202020204" pitchFamily="34" charset="0"/>
              </a:rPr>
              <a:t>.</a:t>
            </a:r>
          </a:p>
          <a:p>
            <a:r>
              <a:rPr lang="tr-TR" dirty="0" smtClean="0">
                <a:solidFill>
                  <a:schemeClr val="tx1"/>
                </a:solidFill>
                <a:latin typeface="Arial" panose="020B0604020202020204" pitchFamily="34" charset="0"/>
                <a:cs typeface="Arial" panose="020B0604020202020204" pitchFamily="34" charset="0"/>
              </a:rPr>
              <a:t>5:</a:t>
            </a:r>
            <a:r>
              <a:rPr lang="en-US" dirty="0">
                <a:solidFill>
                  <a:schemeClr val="tx1"/>
                </a:solidFill>
                <a:latin typeface="Arial" panose="020B0604020202020204" pitchFamily="34" charset="0"/>
                <a:cs typeface="Arial" panose="020B0604020202020204" pitchFamily="34" charset="0"/>
              </a:rPr>
              <a:t>Sphere Association. The Sphere Handbook: Humanitarian Charter and Minimum </a:t>
            </a:r>
            <a:r>
              <a:rPr lang="en-US" dirty="0" smtClean="0">
                <a:solidFill>
                  <a:schemeClr val="tx1"/>
                </a:solidFill>
                <a:latin typeface="Arial" panose="020B0604020202020204" pitchFamily="34" charset="0"/>
                <a:cs typeface="Arial" panose="020B0604020202020204" pitchFamily="34" charset="0"/>
              </a:rPr>
              <a:t>Standards </a:t>
            </a:r>
            <a:r>
              <a:rPr lang="en-US" dirty="0">
                <a:solidFill>
                  <a:schemeClr val="tx1"/>
                </a:solidFill>
                <a:latin typeface="Arial" panose="020B0604020202020204" pitchFamily="34" charset="0"/>
                <a:cs typeface="Arial" panose="020B0604020202020204" pitchFamily="34" charset="0"/>
              </a:rPr>
              <a:t>in Humanitarian Response, fourth edition, Geneva, Switzerland, </a:t>
            </a:r>
            <a:r>
              <a:rPr lang="en-US" dirty="0" smtClean="0">
                <a:solidFill>
                  <a:schemeClr val="tx1"/>
                </a:solidFill>
                <a:latin typeface="Arial" panose="020B0604020202020204" pitchFamily="34" charset="0"/>
                <a:cs typeface="Arial" panose="020B0604020202020204" pitchFamily="34" charset="0"/>
              </a:rPr>
              <a:t>2018.</a:t>
            </a:r>
            <a:r>
              <a:rPr lang="tr-TR" dirty="0" smtClean="0">
                <a:solidFill>
                  <a:schemeClr val="tx1"/>
                </a:solidFill>
                <a:latin typeface="Arial" panose="020B0604020202020204" pitchFamily="34" charset="0"/>
                <a:cs typeface="Arial" panose="020B0604020202020204" pitchFamily="34" charset="0"/>
              </a:rPr>
              <a:t> </a:t>
            </a:r>
            <a:r>
              <a:rPr lang="tr-TR" dirty="0">
                <a:solidFill>
                  <a:schemeClr val="tx1"/>
                </a:solidFill>
                <a:latin typeface="Arial" panose="020B0604020202020204" pitchFamily="34" charset="0"/>
                <a:cs typeface="Arial" panose="020B0604020202020204" pitchFamily="34" charset="0"/>
              </a:rPr>
              <a:t>[Erişim tarihi: 15.09.2023]. Erişim adresi: </a:t>
            </a:r>
            <a:r>
              <a:rPr lang="en-US" dirty="0" smtClean="0">
                <a:solidFill>
                  <a:schemeClr val="tx1"/>
                </a:solidFill>
                <a:latin typeface="Arial" panose="020B0604020202020204" pitchFamily="34" charset="0"/>
                <a:cs typeface="Arial" panose="020B0604020202020204" pitchFamily="34" charset="0"/>
                <a:hlinkClick r:id="rId3"/>
              </a:rPr>
              <a:t>www.spherestandards.org/handbook</a:t>
            </a:r>
            <a:r>
              <a:rPr lang="tr-TR" dirty="0" smtClean="0">
                <a:solidFill>
                  <a:schemeClr val="tx1"/>
                </a:solidFill>
                <a:latin typeface="Arial" panose="020B0604020202020204" pitchFamily="34" charset="0"/>
                <a:cs typeface="Arial" panose="020B0604020202020204" pitchFamily="34" charset="0"/>
              </a:rPr>
              <a:t> </a:t>
            </a:r>
          </a:p>
          <a:p>
            <a:r>
              <a:rPr lang="tr-TR" dirty="0">
                <a:solidFill>
                  <a:schemeClr val="tx1"/>
                </a:solidFill>
                <a:latin typeface="Arial" panose="020B0604020202020204" pitchFamily="34" charset="0"/>
                <a:cs typeface="Arial" panose="020B0604020202020204" pitchFamily="34" charset="0"/>
              </a:rPr>
              <a:t>6</a:t>
            </a:r>
            <a:r>
              <a:rPr lang="tr-TR" dirty="0" smtClean="0">
                <a:solidFill>
                  <a:schemeClr val="tx1"/>
                </a:solidFill>
                <a:latin typeface="Arial" panose="020B0604020202020204" pitchFamily="34" charset="0"/>
                <a:cs typeface="Arial" panose="020B0604020202020204" pitchFamily="34" charset="0"/>
              </a:rPr>
              <a:t>: HASUDER </a:t>
            </a:r>
            <a:r>
              <a:rPr lang="tr-TR" dirty="0">
                <a:solidFill>
                  <a:schemeClr val="tx1"/>
                </a:solidFill>
                <a:latin typeface="Arial" panose="020B0604020202020204" pitchFamily="34" charset="0"/>
                <a:cs typeface="Arial" panose="020B0604020202020204" pitchFamily="34" charset="0"/>
              </a:rPr>
              <a:t>[internet</a:t>
            </a:r>
            <a:r>
              <a:rPr lang="tr-TR" dirty="0" smtClean="0">
                <a:solidFill>
                  <a:schemeClr val="tx1"/>
                </a:solidFill>
                <a:latin typeface="Arial" panose="020B0604020202020204" pitchFamily="34" charset="0"/>
                <a:cs typeface="Arial" panose="020B0604020202020204" pitchFamily="34" charset="0"/>
              </a:rPr>
              <a:t>];2023. </a:t>
            </a:r>
            <a:r>
              <a:rPr lang="tr-TR" dirty="0">
                <a:solidFill>
                  <a:schemeClr val="tx1"/>
                </a:solidFill>
                <a:latin typeface="Arial" panose="020B0604020202020204" pitchFamily="34" charset="0"/>
                <a:cs typeface="Arial" panose="020B0604020202020204" pitchFamily="34" charset="0"/>
              </a:rPr>
              <a:t>Halk Sağlığı Uzmanları Derneği 6 Şubat Depremleri </a:t>
            </a:r>
            <a:r>
              <a:rPr lang="tr-TR" dirty="0" smtClean="0">
                <a:solidFill>
                  <a:schemeClr val="tx1"/>
                </a:solidFill>
                <a:latin typeface="Arial" panose="020B0604020202020204" pitchFamily="34" charset="0"/>
                <a:cs typeface="Arial" panose="020B0604020202020204" pitchFamily="34" charset="0"/>
              </a:rPr>
              <a:t>Hatay </a:t>
            </a:r>
            <a:r>
              <a:rPr lang="tr-TR" dirty="0">
                <a:solidFill>
                  <a:schemeClr val="tx1"/>
                </a:solidFill>
                <a:latin typeface="Arial" panose="020B0604020202020204" pitchFamily="34" charset="0"/>
                <a:cs typeface="Arial" panose="020B0604020202020204" pitchFamily="34" charset="0"/>
              </a:rPr>
              <a:t>İli Saha Raporu</a:t>
            </a:r>
            <a:r>
              <a:rPr lang="tr-TR" dirty="0" smtClean="0">
                <a:solidFill>
                  <a:schemeClr val="tx1"/>
                </a:solidFill>
                <a:latin typeface="Arial" panose="020B0604020202020204" pitchFamily="34" charset="0"/>
                <a:cs typeface="Arial" panose="020B0604020202020204" pitchFamily="34" charset="0"/>
              </a:rPr>
              <a:t>.</a:t>
            </a:r>
            <a:r>
              <a:rPr lang="tr-TR" dirty="0">
                <a:solidFill>
                  <a:schemeClr val="tx1"/>
                </a:solidFill>
                <a:latin typeface="Arial" panose="020B0604020202020204" pitchFamily="34" charset="0"/>
                <a:cs typeface="Arial" panose="020B0604020202020204" pitchFamily="34" charset="0"/>
              </a:rPr>
              <a:t> [Erişim tarihi: 15.09.2023]. Erişim adresi: </a:t>
            </a:r>
            <a:r>
              <a:rPr lang="tr-TR" dirty="0">
                <a:solidFill>
                  <a:schemeClr val="tx1"/>
                </a:solidFill>
                <a:latin typeface="Arial" panose="020B0604020202020204" pitchFamily="34" charset="0"/>
                <a:cs typeface="Arial" panose="020B0604020202020204" pitchFamily="34" charset="0"/>
                <a:hlinkClick r:id="rId4"/>
              </a:rPr>
              <a:t>https://</a:t>
            </a:r>
            <a:r>
              <a:rPr lang="tr-TR" dirty="0" smtClean="0">
                <a:solidFill>
                  <a:schemeClr val="tx1"/>
                </a:solidFill>
                <a:latin typeface="Arial" panose="020B0604020202020204" pitchFamily="34" charset="0"/>
                <a:cs typeface="Arial" panose="020B0604020202020204" pitchFamily="34" charset="0"/>
                <a:hlinkClick r:id="rId4"/>
              </a:rPr>
              <a:t>hasuder.org/Dokumanlar/Detay/halk-sagligi-uzmanlari-dernegi-6-subat-depremleri-hatay-ili-saha-raporu/3e04abd4-09a2-a7ed-7812-3a098be96a05</a:t>
            </a:r>
            <a:r>
              <a:rPr lang="tr-TR" dirty="0" smtClean="0">
                <a:solidFill>
                  <a:schemeClr val="tx1"/>
                </a:solidFill>
                <a:latin typeface="Arial" panose="020B0604020202020204" pitchFamily="34" charset="0"/>
                <a:cs typeface="Arial" panose="020B0604020202020204" pitchFamily="34" charset="0"/>
              </a:rPr>
              <a:t> </a:t>
            </a:r>
            <a:endParaRPr lang="tr-TR"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6283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Halk sağlığı uzmanı görevleri nelerdir?</a:t>
            </a:r>
            <a:endParaRPr lang="tr-TR" dirty="0"/>
          </a:p>
        </p:txBody>
      </p:sp>
      <p:sp>
        <p:nvSpPr>
          <p:cNvPr id="3" name="İçerik Yer Tutucusu 2"/>
          <p:cNvSpPr>
            <a:spLocks noGrp="1"/>
          </p:cNvSpPr>
          <p:nvPr>
            <p:ph idx="1"/>
          </p:nvPr>
        </p:nvSpPr>
        <p:spPr>
          <a:xfrm>
            <a:off x="548640" y="1632584"/>
            <a:ext cx="10805160" cy="4666615"/>
          </a:xfrm>
        </p:spPr>
        <p:txBody>
          <a:bodyPr>
            <a:noAutofit/>
          </a:bodyPr>
          <a:lstStyle/>
          <a:p>
            <a:pPr algn="just">
              <a:lnSpc>
                <a:spcPct val="170000"/>
              </a:lnSpc>
            </a:pPr>
            <a:r>
              <a:rPr lang="tr-TR" sz="1800" dirty="0">
                <a:solidFill>
                  <a:schemeClr val="tx1"/>
                </a:solidFill>
                <a:latin typeface="Arial" panose="020B0604020202020204" pitchFamily="34" charset="0"/>
                <a:cs typeface="Arial" panose="020B0604020202020204" pitchFamily="34" charset="0"/>
              </a:rPr>
              <a:t>“Halk sağlığı uzmanının görevleri, toplumun sağlık düzeyini, var olan ve gelişebilecek sorunlarını, bu sorunların nedenlerini ve toplumun sağlık gereksinmelerini bilimsel teknikler kullanarak saptamak; halk sağlığı politikaları geliştirerek çözümler üretmek; halk sağlığı programlarının kontrol ve değerlendirmelerini yapmak, bu programların yürütülmesinde görev almak; sağlık hizmetlerinin her kademesinde yöneticilik yapmaktır.</a:t>
            </a:r>
          </a:p>
          <a:p>
            <a:pPr algn="just">
              <a:lnSpc>
                <a:spcPct val="170000"/>
              </a:lnSpc>
            </a:pPr>
            <a:r>
              <a:rPr lang="tr-TR" sz="1800" dirty="0">
                <a:solidFill>
                  <a:schemeClr val="tx1"/>
                </a:solidFill>
                <a:latin typeface="Arial" panose="020B0604020202020204" pitchFamily="34" charset="0"/>
                <a:cs typeface="Arial" panose="020B0604020202020204" pitchFamily="34" charset="0"/>
              </a:rPr>
              <a:t>Bu görevlerini yerine getirebilmek için halk sağlığı uzmanı, bilgi kaynaklarına erişir, veri toplar ve değerlendirir. Yönetimle ilgili olarak planlama, örgütleme, personel kullanımı, yürütme, denetleme, eşgüdüm, bütçe yapma ve hizmetleri değerlendirme işlerini yapar</a:t>
            </a:r>
            <a:r>
              <a:rPr lang="tr-TR" sz="1800" dirty="0" smtClean="0">
                <a:solidFill>
                  <a:schemeClr val="tx1"/>
                </a:solidFill>
                <a:latin typeface="Arial" panose="020B0604020202020204" pitchFamily="34" charset="0"/>
                <a:cs typeface="Arial" panose="020B0604020202020204" pitchFamily="34" charset="0"/>
              </a:rPr>
              <a:t>.(1)</a:t>
            </a:r>
            <a:endParaRPr lang="tr-TR" sz="1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18162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Ö</a:t>
            </a:r>
            <a:r>
              <a:rPr lang="tr-TR" dirty="0" smtClean="0"/>
              <a:t>nemli halk sağlığı sorunları nelerdir?</a:t>
            </a:r>
            <a:endParaRPr lang="tr-TR" dirty="0"/>
          </a:p>
        </p:txBody>
      </p:sp>
      <p:sp>
        <p:nvSpPr>
          <p:cNvPr id="3" name="İçerik Yer Tutucusu 2"/>
          <p:cNvSpPr>
            <a:spLocks noGrp="1"/>
          </p:cNvSpPr>
          <p:nvPr>
            <p:ph idx="1"/>
          </p:nvPr>
        </p:nvSpPr>
        <p:spPr/>
        <p:txBody>
          <a:bodyPr>
            <a:normAutofit fontScale="92500" lnSpcReduction="20000"/>
          </a:bodyPr>
          <a:lstStyle/>
          <a:p>
            <a:pPr marL="0" indent="0">
              <a:buNone/>
            </a:pPr>
            <a:r>
              <a:rPr lang="tr-TR" dirty="0">
                <a:solidFill>
                  <a:schemeClr val="tx1"/>
                </a:solidFill>
                <a:latin typeface="Arial" panose="020B0604020202020204" pitchFamily="34" charset="0"/>
                <a:cs typeface="Arial" panose="020B0604020202020204" pitchFamily="34" charset="0"/>
              </a:rPr>
              <a:t>Bir sağlık </a:t>
            </a:r>
            <a:r>
              <a:rPr lang="tr-TR" dirty="0" smtClean="0">
                <a:solidFill>
                  <a:schemeClr val="tx1"/>
                </a:solidFill>
                <a:latin typeface="Arial" panose="020B0604020202020204" pitchFamily="34" charset="0"/>
                <a:cs typeface="Arial" panose="020B0604020202020204" pitchFamily="34" charset="0"/>
              </a:rPr>
              <a:t>sorunu </a:t>
            </a:r>
            <a:r>
              <a:rPr lang="tr-TR" dirty="0">
                <a:solidFill>
                  <a:schemeClr val="tx1"/>
                </a:solidFill>
                <a:latin typeface="Arial" panose="020B0604020202020204" pitchFamily="34" charset="0"/>
                <a:cs typeface="Arial" panose="020B0604020202020204" pitchFamily="34" charset="0"/>
              </a:rPr>
              <a:t>hangi durumda / ne zaman “Halk Sağlığı sorunu” olur? </a:t>
            </a:r>
          </a:p>
          <a:p>
            <a:endParaRPr lang="tr-TR" dirty="0">
              <a:solidFill>
                <a:schemeClr val="tx1"/>
              </a:solidFill>
              <a:latin typeface="Arial" panose="020B0604020202020204" pitchFamily="34" charset="0"/>
              <a:cs typeface="Arial" panose="020B0604020202020204" pitchFamily="34" charset="0"/>
            </a:endParaRPr>
          </a:p>
          <a:p>
            <a:pPr marL="0" indent="0">
              <a:buNone/>
            </a:pPr>
            <a:r>
              <a:rPr lang="tr-TR" dirty="0">
                <a:solidFill>
                  <a:schemeClr val="tx1"/>
                </a:solidFill>
                <a:latin typeface="Arial" panose="020B0604020202020204" pitchFamily="34" charset="0"/>
                <a:cs typeface="Arial" panose="020B0604020202020204" pitchFamily="34" charset="0"/>
              </a:rPr>
              <a:t>• Çok görülüyorsa </a:t>
            </a:r>
          </a:p>
          <a:p>
            <a:pPr marL="0" indent="0">
              <a:buNone/>
            </a:pPr>
            <a:r>
              <a:rPr lang="tr-TR" dirty="0">
                <a:solidFill>
                  <a:schemeClr val="tx1"/>
                </a:solidFill>
                <a:latin typeface="Arial" panose="020B0604020202020204" pitchFamily="34" charset="0"/>
                <a:cs typeface="Arial" panose="020B0604020202020204" pitchFamily="34" charset="0"/>
              </a:rPr>
              <a:t>• Çok öldürüyorsa </a:t>
            </a:r>
          </a:p>
          <a:p>
            <a:pPr marL="0" indent="0">
              <a:buNone/>
            </a:pPr>
            <a:r>
              <a:rPr lang="tr-TR" dirty="0">
                <a:solidFill>
                  <a:schemeClr val="tx1"/>
                </a:solidFill>
                <a:latin typeface="Arial" panose="020B0604020202020204" pitchFamily="34" charset="0"/>
                <a:cs typeface="Arial" panose="020B0604020202020204" pitchFamily="34" charset="0"/>
              </a:rPr>
              <a:t>• Çok engelliğe neden oluyorsa </a:t>
            </a:r>
          </a:p>
          <a:p>
            <a:pPr marL="0" indent="0">
              <a:buNone/>
            </a:pPr>
            <a:r>
              <a:rPr lang="tr-TR" dirty="0">
                <a:solidFill>
                  <a:schemeClr val="tx1"/>
                </a:solidFill>
                <a:latin typeface="Arial" panose="020B0604020202020204" pitchFamily="34" charset="0"/>
                <a:cs typeface="Arial" panose="020B0604020202020204" pitchFamily="34" charset="0"/>
              </a:rPr>
              <a:t>• Çok iş gücü kayıplarına neden oluyorsa </a:t>
            </a:r>
          </a:p>
          <a:p>
            <a:pPr marL="0" indent="0">
              <a:buNone/>
            </a:pPr>
            <a:r>
              <a:rPr lang="tr-TR" dirty="0">
                <a:solidFill>
                  <a:schemeClr val="tx1"/>
                </a:solidFill>
                <a:latin typeface="Arial" panose="020B0604020202020204" pitchFamily="34" charset="0"/>
                <a:cs typeface="Arial" panose="020B0604020202020204" pitchFamily="34" charset="0"/>
              </a:rPr>
              <a:t>• Çok ekonomik kayba neden oluyorsa </a:t>
            </a:r>
          </a:p>
          <a:p>
            <a:pPr marL="0" indent="0">
              <a:buNone/>
            </a:pPr>
            <a:r>
              <a:rPr lang="tr-TR" dirty="0">
                <a:solidFill>
                  <a:schemeClr val="tx1"/>
                </a:solidFill>
                <a:latin typeface="Arial" panose="020B0604020202020204" pitchFamily="34" charset="0"/>
                <a:cs typeface="Arial" panose="020B0604020202020204" pitchFamily="34" charset="0"/>
              </a:rPr>
              <a:t>• Toplumda ciddi düzeyde korku, endişe, telaş vb. neden   </a:t>
            </a:r>
            <a:r>
              <a:rPr lang="tr-TR" dirty="0" smtClean="0">
                <a:solidFill>
                  <a:schemeClr val="tx1"/>
                </a:solidFill>
                <a:latin typeface="Arial" panose="020B0604020202020204" pitchFamily="34" charset="0"/>
                <a:cs typeface="Arial" panose="020B0604020202020204" pitchFamily="34" charset="0"/>
              </a:rPr>
              <a:t>oluyorsa </a:t>
            </a:r>
            <a:r>
              <a:rPr lang="tr-TR" dirty="0">
                <a:solidFill>
                  <a:schemeClr val="tx1"/>
                </a:solidFill>
                <a:latin typeface="Arial" panose="020B0604020202020204" pitchFamily="34" charset="0"/>
                <a:cs typeface="Arial" panose="020B0604020202020204" pitchFamily="34" charset="0"/>
              </a:rPr>
              <a:t>/ huzuru bozuyorsa</a:t>
            </a:r>
          </a:p>
          <a:p>
            <a:endParaRPr lang="tr-TR" dirty="0">
              <a:solidFill>
                <a:schemeClr val="tx1"/>
              </a:solidFill>
              <a:latin typeface="Arial" panose="020B0604020202020204" pitchFamily="34" charset="0"/>
              <a:cs typeface="Arial" panose="020B0604020202020204" pitchFamily="34" charset="0"/>
            </a:endParaRPr>
          </a:p>
          <a:p>
            <a:pPr marL="0" indent="0">
              <a:buNone/>
            </a:pPr>
            <a:r>
              <a:rPr lang="tr-TR" dirty="0" smtClean="0">
                <a:solidFill>
                  <a:schemeClr val="tx1"/>
                </a:solidFill>
                <a:latin typeface="Arial" panose="020B0604020202020204" pitchFamily="34" charset="0"/>
                <a:cs typeface="Arial" panose="020B0604020202020204" pitchFamily="34" charset="0"/>
              </a:rPr>
              <a:t>                          </a:t>
            </a:r>
            <a:r>
              <a:rPr lang="tr-TR" dirty="0">
                <a:solidFill>
                  <a:schemeClr val="tx1"/>
                </a:solidFill>
                <a:latin typeface="Arial" panose="020B0604020202020204" pitchFamily="34" charset="0"/>
                <a:cs typeface="Arial" panose="020B0604020202020204" pitchFamily="34" charset="0"/>
              </a:rPr>
              <a:t>HALK SAĞLIĞI </a:t>
            </a:r>
            <a:r>
              <a:rPr lang="tr-TR" dirty="0" smtClean="0">
                <a:solidFill>
                  <a:schemeClr val="tx1"/>
                </a:solidFill>
                <a:latin typeface="Arial" panose="020B0604020202020204" pitchFamily="34" charset="0"/>
                <a:cs typeface="Arial" panose="020B0604020202020204" pitchFamily="34" charset="0"/>
              </a:rPr>
              <a:t>SORUNUDUR.(2)</a:t>
            </a:r>
            <a:endParaRPr lang="tr-TR" dirty="0">
              <a:solidFill>
                <a:schemeClr val="tx1"/>
              </a:solidFill>
              <a:latin typeface="Arial" panose="020B0604020202020204" pitchFamily="34" charset="0"/>
              <a:cs typeface="Arial" panose="020B0604020202020204" pitchFamily="34" charset="0"/>
            </a:endParaRPr>
          </a:p>
          <a:p>
            <a:endParaRPr lang="tr-TR"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02007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Afet nedir?  </a:t>
            </a:r>
            <a:endParaRPr lang="tr-TR" dirty="0"/>
          </a:p>
        </p:txBody>
      </p:sp>
      <p:sp>
        <p:nvSpPr>
          <p:cNvPr id="3" name="İçerik Yer Tutucusu 2"/>
          <p:cNvSpPr>
            <a:spLocks noGrp="1"/>
          </p:cNvSpPr>
          <p:nvPr>
            <p:ph idx="1"/>
          </p:nvPr>
        </p:nvSpPr>
        <p:spPr>
          <a:xfrm>
            <a:off x="838200" y="1513840"/>
            <a:ext cx="10515600" cy="4663123"/>
          </a:xfrm>
        </p:spPr>
        <p:txBody>
          <a:bodyPr>
            <a:normAutofit/>
          </a:bodyPr>
          <a:lstStyle/>
          <a:p>
            <a:pPr algn="just">
              <a:lnSpc>
                <a:spcPct val="170000"/>
              </a:lnSpc>
            </a:pPr>
            <a:r>
              <a:rPr lang="tr-TR" dirty="0" smtClean="0">
                <a:solidFill>
                  <a:schemeClr val="tx1"/>
                </a:solidFill>
                <a:latin typeface="Arial" panose="020B0604020202020204" pitchFamily="34" charset="0"/>
                <a:cs typeface="Arial" panose="020B0604020202020204" pitchFamily="34" charset="0"/>
              </a:rPr>
              <a:t>Afetler, beklenmedik bir şekilde meydana gelen, toplumun olağan yaşam düzenini bozan  ve bir toplumun kendi kaynaklarını kullanarak başa çıkma kapasitesini aşan ciddi aksamalardır. Can ve mal kaybının yanı sıra, ekonomik kayıplara ve çevresel hasara yol açmaktadır.(3) </a:t>
            </a:r>
          </a:p>
        </p:txBody>
      </p:sp>
    </p:spTree>
    <p:extLst>
      <p:ext uri="{BB962C8B-B14F-4D97-AF65-F5344CB8AC3E}">
        <p14:creationId xmlns:p14="http://schemas.microsoft.com/office/powerpoint/2010/main" val="4288744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Afetler neden </a:t>
            </a:r>
            <a:r>
              <a:rPr lang="tr-TR" dirty="0"/>
              <a:t>bir halk sağlığı sorunudur?</a:t>
            </a:r>
          </a:p>
        </p:txBody>
      </p:sp>
      <p:sp>
        <p:nvSpPr>
          <p:cNvPr id="3" name="İçerik Yer Tutucusu 2"/>
          <p:cNvSpPr>
            <a:spLocks noGrp="1"/>
          </p:cNvSpPr>
          <p:nvPr>
            <p:ph idx="1"/>
          </p:nvPr>
        </p:nvSpPr>
        <p:spPr>
          <a:xfrm>
            <a:off x="1051560" y="1894840"/>
            <a:ext cx="9872871" cy="4038600"/>
          </a:xfrm>
        </p:spPr>
        <p:txBody>
          <a:bodyPr>
            <a:normAutofit fontScale="92500" lnSpcReduction="20000"/>
          </a:bodyPr>
          <a:lstStyle/>
          <a:p>
            <a:pPr algn="just">
              <a:lnSpc>
                <a:spcPct val="150000"/>
              </a:lnSpc>
            </a:pPr>
            <a:r>
              <a:rPr lang="tr-TR" dirty="0" smtClean="0">
                <a:solidFill>
                  <a:schemeClr val="tx1"/>
                </a:solidFill>
                <a:latin typeface="Arial" panose="020B0604020202020204" pitchFamily="34" charset="0"/>
                <a:cs typeface="Arial" panose="020B0604020202020204" pitchFamily="34" charset="0"/>
              </a:rPr>
              <a:t>Afetler</a:t>
            </a:r>
            <a:r>
              <a:rPr lang="tr-TR" dirty="0">
                <a:solidFill>
                  <a:schemeClr val="tx1"/>
                </a:solidFill>
                <a:latin typeface="Arial" panose="020B0604020202020204" pitchFamily="34" charset="0"/>
                <a:cs typeface="Arial" panose="020B0604020202020204" pitchFamily="34" charset="0"/>
              </a:rPr>
              <a:t>, dünya genelinde büyük bir halk sağlığı sorunudur çünkü genellikle ölümlere, yaralanmalara, sakatlıklara ve mal kaybına yol açarlar. </a:t>
            </a:r>
            <a:endParaRPr lang="tr-TR" dirty="0" smtClean="0">
              <a:solidFill>
                <a:schemeClr val="tx1"/>
              </a:solidFill>
              <a:latin typeface="Arial" panose="020B0604020202020204" pitchFamily="34" charset="0"/>
              <a:cs typeface="Arial" panose="020B0604020202020204" pitchFamily="34" charset="0"/>
            </a:endParaRPr>
          </a:p>
          <a:p>
            <a:pPr algn="just">
              <a:lnSpc>
                <a:spcPct val="150000"/>
              </a:lnSpc>
            </a:pPr>
            <a:r>
              <a:rPr lang="tr-TR" dirty="0" smtClean="0">
                <a:solidFill>
                  <a:schemeClr val="tx1"/>
                </a:solidFill>
                <a:latin typeface="Arial" panose="020B0604020202020204" pitchFamily="34" charset="0"/>
                <a:cs typeface="Arial" panose="020B0604020202020204" pitchFamily="34" charset="0"/>
              </a:rPr>
              <a:t>Özellikle </a:t>
            </a:r>
            <a:r>
              <a:rPr lang="tr-TR" dirty="0">
                <a:solidFill>
                  <a:schemeClr val="tx1"/>
                </a:solidFill>
                <a:latin typeface="Arial" panose="020B0604020202020204" pitchFamily="34" charset="0"/>
                <a:cs typeface="Arial" panose="020B0604020202020204" pitchFamily="34" charset="0"/>
              </a:rPr>
              <a:t>gelişmekte olan ülkeleri olumsuz etkileyen ekonomik kayıplara sebep olurlar ve buna ek olarak bulaşıcı hastalıkların yayılmasına, göçün artmasına, ruhsal hastalıkların ortaya çıkmasına ve </a:t>
            </a:r>
            <a:r>
              <a:rPr lang="tr-TR" dirty="0" err="1">
                <a:solidFill>
                  <a:schemeClr val="tx1"/>
                </a:solidFill>
                <a:latin typeface="Arial" panose="020B0604020202020204" pitchFamily="34" charset="0"/>
                <a:cs typeface="Arial" panose="020B0604020202020204" pitchFamily="34" charset="0"/>
              </a:rPr>
              <a:t>malnütrisyon</a:t>
            </a:r>
            <a:r>
              <a:rPr lang="tr-TR" dirty="0">
                <a:solidFill>
                  <a:schemeClr val="tx1"/>
                </a:solidFill>
                <a:latin typeface="Arial" panose="020B0604020202020204" pitchFamily="34" charset="0"/>
                <a:cs typeface="Arial" panose="020B0604020202020204" pitchFamily="34" charset="0"/>
              </a:rPr>
              <a:t> gibi ikincil zararların ortaya çıkmasına neden </a:t>
            </a:r>
            <a:r>
              <a:rPr lang="tr-TR" dirty="0" smtClean="0">
                <a:solidFill>
                  <a:schemeClr val="tx1"/>
                </a:solidFill>
                <a:latin typeface="Arial" panose="020B0604020202020204" pitchFamily="34" charset="0"/>
                <a:cs typeface="Arial" panose="020B0604020202020204" pitchFamily="34" charset="0"/>
              </a:rPr>
              <a:t>olurlar. </a:t>
            </a:r>
            <a:r>
              <a:rPr lang="tr-TR" dirty="0">
                <a:solidFill>
                  <a:schemeClr val="tx1"/>
                </a:solidFill>
                <a:latin typeface="Arial" panose="020B0604020202020204" pitchFamily="34" charset="0"/>
                <a:cs typeface="Arial" panose="020B0604020202020204" pitchFamily="34" charset="0"/>
              </a:rPr>
              <a:t>Ayrıca, afetler rutin sağlık hizmetlerinin bozulmasına </a:t>
            </a:r>
            <a:r>
              <a:rPr lang="tr-TR" dirty="0" smtClean="0">
                <a:solidFill>
                  <a:schemeClr val="tx1"/>
                </a:solidFill>
                <a:latin typeface="Arial" panose="020B0604020202020204" pitchFamily="34" charset="0"/>
                <a:cs typeface="Arial" panose="020B0604020202020204" pitchFamily="34" charset="0"/>
              </a:rPr>
              <a:t>yol </a:t>
            </a:r>
            <a:r>
              <a:rPr lang="tr-TR" dirty="0">
                <a:solidFill>
                  <a:schemeClr val="tx1"/>
                </a:solidFill>
                <a:latin typeface="Arial" panose="020B0604020202020204" pitchFamily="34" charset="0"/>
                <a:cs typeface="Arial" panose="020B0604020202020204" pitchFamily="34" charset="0"/>
              </a:rPr>
              <a:t>açar</a:t>
            </a:r>
            <a:r>
              <a:rPr lang="tr-TR" dirty="0" smtClean="0">
                <a:solidFill>
                  <a:schemeClr val="tx1"/>
                </a:solidFill>
                <a:latin typeface="Arial" panose="020B0604020202020204" pitchFamily="34" charset="0"/>
                <a:cs typeface="Arial" panose="020B0604020202020204" pitchFamily="34" charset="0"/>
              </a:rPr>
              <a:t>.(4)</a:t>
            </a:r>
          </a:p>
          <a:p>
            <a:pPr algn="just">
              <a:lnSpc>
                <a:spcPct val="150000"/>
              </a:lnSpc>
              <a:buFont typeface="Wingdings" panose="05000000000000000000" pitchFamily="2" charset="2"/>
              <a:buChar char="v"/>
            </a:pPr>
            <a:r>
              <a:rPr lang="tr-TR" dirty="0">
                <a:solidFill>
                  <a:schemeClr val="tx1"/>
                </a:solidFill>
                <a:latin typeface="Arial" panose="020B0604020202020204" pitchFamily="34" charset="0"/>
                <a:cs typeface="Arial" panose="020B0604020202020204" pitchFamily="34" charset="0"/>
              </a:rPr>
              <a:t>Afetlerden ve etkilerinden korunma amacıyla yapılacak önleme çalışmalarının büyük çoğunluğunu halk sağlığı müdahaleleri oluşturmaktadır</a:t>
            </a:r>
            <a:r>
              <a:rPr lang="tr-TR" dirty="0" smtClean="0">
                <a:solidFill>
                  <a:schemeClr val="tx1"/>
                </a:solidFill>
                <a:latin typeface="Arial" panose="020B0604020202020204" pitchFamily="34" charset="0"/>
                <a:cs typeface="Arial" panose="020B0604020202020204" pitchFamily="34" charset="0"/>
              </a:rPr>
              <a:t>. </a:t>
            </a:r>
            <a:endParaRPr lang="tr-TR" dirty="0">
              <a:solidFill>
                <a:schemeClr val="tx1"/>
              </a:solidFill>
              <a:latin typeface="Arial" panose="020B0604020202020204" pitchFamily="34" charset="0"/>
              <a:cs typeface="Arial" panose="020B0604020202020204" pitchFamily="34" charset="0"/>
            </a:endParaRPr>
          </a:p>
          <a:p>
            <a:pPr algn="just">
              <a:lnSpc>
                <a:spcPct val="150000"/>
              </a:lnSpc>
            </a:pPr>
            <a:endParaRPr lang="tr-TR"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10813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Afetlerde halk sağlığı uzmanının rolü:</a:t>
            </a:r>
            <a:endParaRPr lang="tr-TR" dirty="0"/>
          </a:p>
        </p:txBody>
      </p:sp>
      <p:sp>
        <p:nvSpPr>
          <p:cNvPr id="3" name="İçerik Yer Tutucusu 2"/>
          <p:cNvSpPr>
            <a:spLocks noGrp="1"/>
          </p:cNvSpPr>
          <p:nvPr>
            <p:ph idx="1"/>
          </p:nvPr>
        </p:nvSpPr>
        <p:spPr>
          <a:xfrm>
            <a:off x="1145649" y="1783080"/>
            <a:ext cx="9872871" cy="4038600"/>
          </a:xfrm>
        </p:spPr>
        <p:txBody>
          <a:bodyPr>
            <a:noAutofit/>
          </a:bodyPr>
          <a:lstStyle/>
          <a:p>
            <a:pPr algn="just">
              <a:lnSpc>
                <a:spcPct val="170000"/>
              </a:lnSpc>
            </a:pPr>
            <a:r>
              <a:rPr lang="tr-TR" sz="1700" dirty="0">
                <a:solidFill>
                  <a:schemeClr val="tx1"/>
                </a:solidFill>
                <a:latin typeface="Arial" panose="020B0604020202020204" pitchFamily="34" charset="0"/>
                <a:cs typeface="Arial" panose="020B0604020202020204" pitchFamily="34" charset="0"/>
              </a:rPr>
              <a:t>1. Durum tespiti: Afetin meydana geldiği bölgede, halk sağlığı uzmanları öncelikle durum tespiti yaparlar. Bu tespit, sağlık hizmetlerinin nasıl etkilendiği, gerekli kaynakların neler olduğu ve hangi hizmetlere öncelik verilmesi gerektiği gibi konularda bilgi toplamayı içerir. </a:t>
            </a:r>
            <a:r>
              <a:rPr lang="tr-TR" sz="1700" dirty="0" smtClean="0">
                <a:solidFill>
                  <a:schemeClr val="tx1"/>
                </a:solidFill>
                <a:latin typeface="Arial" panose="020B0604020202020204" pitchFamily="34" charset="0"/>
                <a:cs typeface="Arial" panose="020B0604020202020204" pitchFamily="34" charset="0"/>
              </a:rPr>
              <a:t>Afetin dönemlerine göre hızlı durum değerlendirmesi, kısa dönemli değerlendirme, kalıcı </a:t>
            </a:r>
            <a:r>
              <a:rPr lang="tr-TR" sz="1700" dirty="0" err="1" smtClean="0">
                <a:solidFill>
                  <a:schemeClr val="tx1"/>
                </a:solidFill>
                <a:latin typeface="Arial" panose="020B0604020202020204" pitchFamily="34" charset="0"/>
                <a:cs typeface="Arial" panose="020B0604020202020204" pitchFamily="34" charset="0"/>
              </a:rPr>
              <a:t>sürveyans</a:t>
            </a:r>
            <a:r>
              <a:rPr lang="tr-TR" sz="1700" dirty="0" smtClean="0">
                <a:solidFill>
                  <a:schemeClr val="tx1"/>
                </a:solidFill>
                <a:latin typeface="Arial" panose="020B0604020202020204" pitchFamily="34" charset="0"/>
                <a:cs typeface="Arial" panose="020B0604020202020204" pitchFamily="34" charset="0"/>
              </a:rPr>
              <a:t> gibi farklı veri toplama fazları mevcuttur.</a:t>
            </a:r>
          </a:p>
          <a:p>
            <a:pPr algn="just">
              <a:lnSpc>
                <a:spcPct val="170000"/>
              </a:lnSpc>
            </a:pPr>
            <a:r>
              <a:rPr lang="tr-TR" sz="1700" dirty="0" smtClean="0">
                <a:solidFill>
                  <a:schemeClr val="tx1"/>
                </a:solidFill>
                <a:latin typeface="Arial" panose="020B0604020202020204" pitchFamily="34" charset="0"/>
                <a:cs typeface="Arial" panose="020B0604020202020204" pitchFamily="34" charset="0"/>
              </a:rPr>
              <a:t>2. </a:t>
            </a:r>
            <a:r>
              <a:rPr lang="tr-TR" sz="1700" dirty="0">
                <a:solidFill>
                  <a:schemeClr val="tx1"/>
                </a:solidFill>
                <a:latin typeface="Arial" panose="020B0604020202020204" pitchFamily="34" charset="0"/>
                <a:cs typeface="Arial" panose="020B0604020202020204" pitchFamily="34" charset="0"/>
              </a:rPr>
              <a:t>Güvenli su ve gıda kaynaklarının </a:t>
            </a:r>
            <a:r>
              <a:rPr lang="tr-TR" sz="1700" dirty="0" smtClean="0">
                <a:solidFill>
                  <a:schemeClr val="tx1"/>
                </a:solidFill>
                <a:latin typeface="Arial" panose="020B0604020202020204" pitchFamily="34" charset="0"/>
                <a:cs typeface="Arial" panose="020B0604020202020204" pitchFamily="34" charset="0"/>
              </a:rPr>
              <a:t>sağlanması: Halk </a:t>
            </a:r>
            <a:r>
              <a:rPr lang="tr-TR" sz="1700" dirty="0">
                <a:solidFill>
                  <a:schemeClr val="tx1"/>
                </a:solidFill>
                <a:latin typeface="Arial" panose="020B0604020202020204" pitchFamily="34" charset="0"/>
                <a:cs typeface="Arial" panose="020B0604020202020204" pitchFamily="34" charset="0"/>
              </a:rPr>
              <a:t>sağlığı uzmanları, güvenli su ve gıda kaynaklarını tespit ederek, insanların ihtiyaçlarını karşılamak için gerekli önlemleri </a:t>
            </a:r>
            <a:r>
              <a:rPr lang="tr-TR" sz="1700" dirty="0" smtClean="0">
                <a:solidFill>
                  <a:schemeClr val="tx1"/>
                </a:solidFill>
                <a:latin typeface="Arial" panose="020B0604020202020204" pitchFamily="34" charset="0"/>
                <a:cs typeface="Arial" panose="020B0604020202020204" pitchFamily="34" charset="0"/>
              </a:rPr>
              <a:t>alırlar. Bölgenin </a:t>
            </a:r>
            <a:r>
              <a:rPr lang="tr-TR" sz="1700" dirty="0">
                <a:solidFill>
                  <a:schemeClr val="tx1"/>
                </a:solidFill>
                <a:latin typeface="Arial" panose="020B0604020202020204" pitchFamily="34" charset="0"/>
                <a:cs typeface="Arial" panose="020B0604020202020204" pitchFamily="34" charset="0"/>
              </a:rPr>
              <a:t>su </a:t>
            </a:r>
            <a:r>
              <a:rPr lang="tr-TR" sz="1700" dirty="0" smtClean="0">
                <a:solidFill>
                  <a:schemeClr val="tx1"/>
                </a:solidFill>
                <a:latin typeface="Arial" panose="020B0604020202020204" pitchFamily="34" charset="0"/>
                <a:cs typeface="Arial" panose="020B0604020202020204" pitchFamily="34" charset="0"/>
              </a:rPr>
              <a:t>kaynaklarını, </a:t>
            </a:r>
            <a:r>
              <a:rPr lang="tr-TR" sz="1700" dirty="0">
                <a:solidFill>
                  <a:schemeClr val="tx1"/>
                </a:solidFill>
                <a:latin typeface="Arial" panose="020B0604020202020204" pitchFamily="34" charset="0"/>
                <a:cs typeface="Arial" panose="020B0604020202020204" pitchFamily="34" charset="0"/>
              </a:rPr>
              <a:t>su ve kanalizasyon </a:t>
            </a:r>
            <a:r>
              <a:rPr lang="tr-TR" sz="1700" dirty="0" smtClean="0">
                <a:solidFill>
                  <a:schemeClr val="tx1"/>
                </a:solidFill>
                <a:latin typeface="Arial" panose="020B0604020202020204" pitchFamily="34" charset="0"/>
                <a:cs typeface="Arial" panose="020B0604020202020204" pitchFamily="34" charset="0"/>
              </a:rPr>
              <a:t>altyapısını, </a:t>
            </a:r>
            <a:r>
              <a:rPr lang="tr-TR" sz="1700" dirty="0">
                <a:solidFill>
                  <a:schemeClr val="tx1"/>
                </a:solidFill>
                <a:latin typeface="Arial" panose="020B0604020202020204" pitchFamily="34" charset="0"/>
                <a:cs typeface="Arial" panose="020B0604020202020204" pitchFamily="34" charset="0"/>
              </a:rPr>
              <a:t>su </a:t>
            </a:r>
            <a:r>
              <a:rPr lang="tr-TR" sz="1700" dirty="0" smtClean="0">
                <a:solidFill>
                  <a:schemeClr val="tx1"/>
                </a:solidFill>
                <a:latin typeface="Arial" panose="020B0604020202020204" pitchFamily="34" charset="0"/>
                <a:cs typeface="Arial" panose="020B0604020202020204" pitchFamily="34" charset="0"/>
              </a:rPr>
              <a:t>depolarını, </a:t>
            </a:r>
            <a:r>
              <a:rPr lang="tr-TR" sz="1700" dirty="0">
                <a:solidFill>
                  <a:schemeClr val="tx1"/>
                </a:solidFill>
                <a:latin typeface="Arial" panose="020B0604020202020204" pitchFamily="34" charset="0"/>
                <a:cs typeface="Arial" panose="020B0604020202020204" pitchFamily="34" charset="0"/>
              </a:rPr>
              <a:t>şebeke </a:t>
            </a:r>
            <a:r>
              <a:rPr lang="tr-TR" sz="1700" dirty="0" smtClean="0">
                <a:solidFill>
                  <a:schemeClr val="tx1"/>
                </a:solidFill>
                <a:latin typeface="Arial" panose="020B0604020202020204" pitchFamily="34" charset="0"/>
                <a:cs typeface="Arial" panose="020B0604020202020204" pitchFamily="34" charset="0"/>
              </a:rPr>
              <a:t>sistemini </a:t>
            </a:r>
            <a:r>
              <a:rPr lang="tr-TR" sz="1700" dirty="0">
                <a:solidFill>
                  <a:schemeClr val="tx1"/>
                </a:solidFill>
                <a:latin typeface="Arial" panose="020B0604020202020204" pitchFamily="34" charset="0"/>
                <a:cs typeface="Arial" panose="020B0604020202020204" pitchFamily="34" charset="0"/>
              </a:rPr>
              <a:t>hızlı bir şekilde </a:t>
            </a:r>
            <a:r>
              <a:rPr lang="tr-TR" sz="1700" dirty="0" smtClean="0">
                <a:solidFill>
                  <a:schemeClr val="tx1"/>
                </a:solidFill>
                <a:latin typeface="Arial" panose="020B0604020202020204" pitchFamily="34" charset="0"/>
                <a:cs typeface="Arial" panose="020B0604020202020204" pitchFamily="34" charset="0"/>
              </a:rPr>
              <a:t>değerlendirerek </a:t>
            </a:r>
            <a:r>
              <a:rPr lang="tr-TR" sz="1700" dirty="0">
                <a:solidFill>
                  <a:schemeClr val="tx1"/>
                </a:solidFill>
                <a:latin typeface="Arial" panose="020B0604020202020204" pitchFamily="34" charset="0"/>
                <a:cs typeface="Arial" panose="020B0604020202020204" pitchFamily="34" charset="0"/>
              </a:rPr>
              <a:t>hasar tespitleri </a:t>
            </a:r>
            <a:r>
              <a:rPr lang="tr-TR" sz="1700" dirty="0" smtClean="0">
                <a:solidFill>
                  <a:schemeClr val="tx1"/>
                </a:solidFill>
                <a:latin typeface="Arial" panose="020B0604020202020204" pitchFamily="34" charset="0"/>
                <a:cs typeface="Arial" panose="020B0604020202020204" pitchFamily="34" charset="0"/>
              </a:rPr>
              <a:t>yapıp çevre sağlığı personelleri oluşturup su klorlanması ve denetimlerini sağlar. </a:t>
            </a:r>
            <a:endParaRPr lang="tr-TR" sz="17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60456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87400" y="718184"/>
            <a:ext cx="10515600" cy="5408295"/>
          </a:xfrm>
        </p:spPr>
        <p:txBody>
          <a:bodyPr>
            <a:noAutofit/>
          </a:bodyPr>
          <a:lstStyle/>
          <a:p>
            <a:pPr algn="just">
              <a:lnSpc>
                <a:spcPct val="170000"/>
              </a:lnSpc>
            </a:pPr>
            <a:r>
              <a:rPr lang="tr-TR" sz="2000" dirty="0">
                <a:solidFill>
                  <a:schemeClr val="tx1"/>
                </a:solidFill>
                <a:latin typeface="Arial" panose="020B0604020202020204" pitchFamily="34" charset="0"/>
                <a:cs typeface="Arial" panose="020B0604020202020204" pitchFamily="34" charset="0"/>
              </a:rPr>
              <a:t>3</a:t>
            </a:r>
            <a:r>
              <a:rPr lang="tr-TR" sz="2000" dirty="0" smtClean="0">
                <a:solidFill>
                  <a:schemeClr val="tx1"/>
                </a:solidFill>
                <a:latin typeface="Arial" panose="020B0604020202020204" pitchFamily="34" charset="0"/>
                <a:cs typeface="Arial" panose="020B0604020202020204" pitchFamily="34" charset="0"/>
              </a:rPr>
              <a:t>. </a:t>
            </a:r>
            <a:r>
              <a:rPr lang="tr-TR" sz="2000" dirty="0">
                <a:solidFill>
                  <a:schemeClr val="tx1"/>
                </a:solidFill>
                <a:latin typeface="Arial" panose="020B0604020202020204" pitchFamily="34" charset="0"/>
                <a:cs typeface="Arial" panose="020B0604020202020204" pitchFamily="34" charset="0"/>
              </a:rPr>
              <a:t>Barınmanın sağlanması: Geçici yerleşim alanlarının oluşturulması için gerekli önerilerde bulunur, </a:t>
            </a:r>
            <a:r>
              <a:rPr lang="tr-TR" sz="2000" dirty="0" err="1">
                <a:solidFill>
                  <a:schemeClr val="tx1"/>
                </a:solidFill>
                <a:latin typeface="Arial" panose="020B0604020202020204" pitchFamily="34" charset="0"/>
                <a:cs typeface="Arial" panose="020B0604020202020204" pitchFamily="34" charset="0"/>
              </a:rPr>
              <a:t>GYA’ların</a:t>
            </a:r>
            <a:r>
              <a:rPr lang="tr-TR" sz="2000" dirty="0">
                <a:solidFill>
                  <a:schemeClr val="tx1"/>
                </a:solidFill>
                <a:latin typeface="Arial" panose="020B0604020202020204" pitchFamily="34" charset="0"/>
                <a:cs typeface="Arial" panose="020B0604020202020204" pitchFamily="34" charset="0"/>
              </a:rPr>
              <a:t> sistematik bir şekilde oluşturulması </a:t>
            </a:r>
            <a:r>
              <a:rPr lang="tr-TR" sz="2000" dirty="0" smtClean="0">
                <a:solidFill>
                  <a:schemeClr val="tx1"/>
                </a:solidFill>
                <a:latin typeface="Arial" panose="020B0604020202020204" pitchFamily="34" charset="0"/>
                <a:cs typeface="Arial" panose="020B0604020202020204" pitchFamily="34" charset="0"/>
              </a:rPr>
              <a:t>ve çadır tespit fişi ile kayıtların </a:t>
            </a:r>
            <a:r>
              <a:rPr lang="tr-TR" sz="2000" dirty="0">
                <a:solidFill>
                  <a:schemeClr val="tx1"/>
                </a:solidFill>
                <a:latin typeface="Arial" panose="020B0604020202020204" pitchFamily="34" charset="0"/>
                <a:cs typeface="Arial" panose="020B0604020202020204" pitchFamily="34" charset="0"/>
              </a:rPr>
              <a:t>tutulmasını </a:t>
            </a:r>
            <a:r>
              <a:rPr lang="tr-TR" sz="2000" dirty="0" smtClean="0">
                <a:solidFill>
                  <a:schemeClr val="tx1"/>
                </a:solidFill>
                <a:latin typeface="Arial" panose="020B0604020202020204" pitchFamily="34" charset="0"/>
                <a:cs typeface="Arial" panose="020B0604020202020204" pitchFamily="34" charset="0"/>
              </a:rPr>
              <a:t>sağlar</a:t>
            </a:r>
            <a:r>
              <a:rPr lang="tr-TR" sz="2000" dirty="0">
                <a:solidFill>
                  <a:schemeClr val="tx1"/>
                </a:solidFill>
                <a:latin typeface="Arial" panose="020B0604020202020204" pitchFamily="34" charset="0"/>
                <a:cs typeface="Arial" panose="020B0604020202020204" pitchFamily="34" charset="0"/>
              </a:rPr>
              <a:t>. </a:t>
            </a:r>
            <a:r>
              <a:rPr lang="tr-TR" sz="2000" dirty="0" smtClean="0">
                <a:solidFill>
                  <a:schemeClr val="tx1"/>
                </a:solidFill>
                <a:latin typeface="Arial" panose="020B0604020202020204" pitchFamily="34" charset="0"/>
                <a:cs typeface="Arial" panose="020B0604020202020204" pitchFamily="34" charset="0"/>
              </a:rPr>
              <a:t>Normalde geçici  </a:t>
            </a:r>
            <a:r>
              <a:rPr lang="tr-TR" sz="2000" dirty="0">
                <a:solidFill>
                  <a:schemeClr val="tx1"/>
                </a:solidFill>
                <a:latin typeface="Arial" panose="020B0604020202020204" pitchFamily="34" charset="0"/>
                <a:cs typeface="Arial" panose="020B0604020202020204" pitchFamily="34" charset="0"/>
              </a:rPr>
              <a:t>yerleşim  yerlerinin  oluşturulacağı </a:t>
            </a:r>
            <a:r>
              <a:rPr lang="tr-TR" sz="2000" dirty="0" smtClean="0">
                <a:solidFill>
                  <a:schemeClr val="tx1"/>
                </a:solidFill>
                <a:latin typeface="Arial" panose="020B0604020202020204" pitchFamily="34" charset="0"/>
                <a:cs typeface="Arial" panose="020B0604020202020204" pitchFamily="34" charset="0"/>
              </a:rPr>
              <a:t>alanlar </a:t>
            </a:r>
            <a:r>
              <a:rPr lang="tr-TR" sz="2000" dirty="0">
                <a:solidFill>
                  <a:schemeClr val="tx1"/>
                </a:solidFill>
                <a:latin typeface="Arial" panose="020B0604020202020204" pitchFamily="34" charset="0"/>
                <a:cs typeface="Arial" panose="020B0604020202020204" pitchFamily="34" charset="0"/>
              </a:rPr>
              <a:t>hazırlık aşamasında belirlenmeli ve altyapı anlamında güçlendirilmelidir. </a:t>
            </a:r>
            <a:endParaRPr lang="tr-TR" sz="2000" dirty="0" smtClean="0">
              <a:solidFill>
                <a:schemeClr val="tx1"/>
              </a:solidFill>
              <a:latin typeface="Arial" panose="020B0604020202020204" pitchFamily="34" charset="0"/>
              <a:cs typeface="Arial" panose="020B0604020202020204" pitchFamily="34" charset="0"/>
            </a:endParaRPr>
          </a:p>
          <a:p>
            <a:pPr algn="just">
              <a:lnSpc>
                <a:spcPct val="170000"/>
              </a:lnSpc>
            </a:pPr>
            <a:r>
              <a:rPr lang="tr-TR" sz="2000" dirty="0" smtClean="0">
                <a:solidFill>
                  <a:schemeClr val="tx1"/>
                </a:solidFill>
                <a:latin typeface="Arial" panose="020B0604020202020204" pitchFamily="34" charset="0"/>
                <a:cs typeface="Arial" panose="020B0604020202020204" pitchFamily="34" charset="0"/>
              </a:rPr>
              <a:t>4.Bağışıklama </a:t>
            </a:r>
            <a:r>
              <a:rPr lang="tr-TR" sz="2000" dirty="0">
                <a:solidFill>
                  <a:schemeClr val="tx1"/>
                </a:solidFill>
                <a:latin typeface="Arial" panose="020B0604020202020204" pitchFamily="34" charset="0"/>
                <a:cs typeface="Arial" panose="020B0604020202020204" pitchFamily="34" charset="0"/>
              </a:rPr>
              <a:t>hizmetlerinin en kısa sürede eski haline döndürülmesi için gerekli çalışmaları yapmaktadırlar. Bağışıklamada acil olan kızamık </a:t>
            </a:r>
            <a:r>
              <a:rPr lang="tr-TR" sz="2000" dirty="0" smtClean="0">
                <a:solidFill>
                  <a:schemeClr val="tx1"/>
                </a:solidFill>
                <a:latin typeface="Arial" panose="020B0604020202020204" pitchFamily="34" charset="0"/>
                <a:cs typeface="Arial" panose="020B0604020202020204" pitchFamily="34" charset="0"/>
              </a:rPr>
              <a:t>aşılamasıdır. Kızamık </a:t>
            </a:r>
            <a:r>
              <a:rPr lang="tr-TR" sz="2000" dirty="0">
                <a:solidFill>
                  <a:schemeClr val="tx1"/>
                </a:solidFill>
                <a:latin typeface="Arial" panose="020B0604020202020204" pitchFamily="34" charset="0"/>
                <a:cs typeface="Arial" panose="020B0604020202020204" pitchFamily="34" charset="0"/>
              </a:rPr>
              <a:t>aşılama oranı tahmini olarak yüzde 90’ın altında veya bilinmiyorsa, aşılanma öyküsü fark etmeksizin 6 aylıktan 15 yaşa kadar çocuklara yönelik kitlesel kızamık aşısı kampanyası </a:t>
            </a:r>
            <a:r>
              <a:rPr lang="tr-TR" sz="2000" dirty="0" smtClean="0">
                <a:solidFill>
                  <a:schemeClr val="tx1"/>
                </a:solidFill>
                <a:latin typeface="Arial" panose="020B0604020202020204" pitchFamily="34" charset="0"/>
                <a:cs typeface="Arial" panose="020B0604020202020204" pitchFamily="34" charset="0"/>
              </a:rPr>
              <a:t>gerçekleştirilmelidir.(5)</a:t>
            </a:r>
            <a:endParaRPr lang="tr-TR" sz="2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96829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89000" y="584200"/>
            <a:ext cx="9872871" cy="4038600"/>
          </a:xfrm>
        </p:spPr>
        <p:txBody>
          <a:bodyPr>
            <a:noAutofit/>
          </a:bodyPr>
          <a:lstStyle/>
          <a:p>
            <a:pPr algn="just">
              <a:lnSpc>
                <a:spcPct val="170000"/>
              </a:lnSpc>
            </a:pPr>
            <a:r>
              <a:rPr lang="tr-TR" sz="2000" dirty="0">
                <a:solidFill>
                  <a:schemeClr val="tx1"/>
                </a:solidFill>
                <a:latin typeface="Arial" panose="020B0604020202020204" pitchFamily="34" charset="0"/>
                <a:cs typeface="Arial" panose="020B0604020202020204" pitchFamily="34" charset="0"/>
              </a:rPr>
              <a:t>5. İnsan dışkı ve idrarlarının zararsızlaştırılması, atıkların toplanma ve uzaklaştırılmalarında halk sağlığı uzmanları bilgi birikimleri nedeniyle halk sağlığını tehdit etmeden sorunun çözümünü sağlar. </a:t>
            </a:r>
            <a:endParaRPr lang="tr-TR" sz="2000" dirty="0" smtClean="0">
              <a:solidFill>
                <a:schemeClr val="tx1"/>
              </a:solidFill>
              <a:latin typeface="Arial" panose="020B0604020202020204" pitchFamily="34" charset="0"/>
              <a:cs typeface="Arial" panose="020B0604020202020204" pitchFamily="34" charset="0"/>
            </a:endParaRPr>
          </a:p>
          <a:p>
            <a:pPr algn="just">
              <a:lnSpc>
                <a:spcPct val="170000"/>
              </a:lnSpc>
            </a:pPr>
            <a:r>
              <a:rPr lang="tr-TR" sz="2000" dirty="0" smtClean="0">
                <a:solidFill>
                  <a:schemeClr val="tx1"/>
                </a:solidFill>
                <a:latin typeface="Arial" panose="020B0604020202020204" pitchFamily="34" charset="0"/>
                <a:cs typeface="Arial" panose="020B0604020202020204" pitchFamily="34" charset="0"/>
              </a:rPr>
              <a:t>6. </a:t>
            </a:r>
            <a:r>
              <a:rPr lang="tr-TR" sz="2000" dirty="0">
                <a:solidFill>
                  <a:schemeClr val="tx1"/>
                </a:solidFill>
                <a:latin typeface="Arial" panose="020B0604020202020204" pitchFamily="34" charset="0"/>
                <a:cs typeface="Arial" panose="020B0604020202020204" pitchFamily="34" charset="0"/>
              </a:rPr>
              <a:t>Bulaşıcı hastalık kontrolü: Afet sonrasında, insanların bir arada kaldığı barınma merkezleri gibi yerlerde bulaşıcı hastalık riski artar. Halk sağlığı uzmanları, bu tür riskleri en aza indirmek için hijyen ve bulaşıcı hastalık kontrolü önlemleri konusunda çalışırlar</a:t>
            </a:r>
            <a:r>
              <a:rPr lang="tr-TR" sz="2000" dirty="0" smtClean="0">
                <a:solidFill>
                  <a:schemeClr val="tx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6311696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29640" y="909320"/>
            <a:ext cx="9872871" cy="4038600"/>
          </a:xfrm>
        </p:spPr>
        <p:txBody>
          <a:bodyPr>
            <a:normAutofit fontScale="92500" lnSpcReduction="10000"/>
          </a:bodyPr>
          <a:lstStyle/>
          <a:p>
            <a:pPr algn="just">
              <a:lnSpc>
                <a:spcPct val="170000"/>
              </a:lnSpc>
            </a:pPr>
            <a:r>
              <a:rPr lang="tr-TR" sz="2400" dirty="0">
                <a:solidFill>
                  <a:schemeClr val="tx1"/>
                </a:solidFill>
                <a:latin typeface="Arial" panose="020B0604020202020204" pitchFamily="34" charset="0"/>
                <a:cs typeface="Arial" panose="020B0604020202020204" pitchFamily="34" charset="0"/>
              </a:rPr>
              <a:t>7. Afet destek ekiplerine yardım: Halk sağlığı uzmanları, afet destek ekiplerine, yaralıların ve hastaların tıbbi ihtiyaçlarını karşılamak ve diğer sağlık hizmetleri konusunda destek olmak gibi görevlerde yardımcı olurlar.</a:t>
            </a:r>
          </a:p>
          <a:p>
            <a:pPr algn="just">
              <a:lnSpc>
                <a:spcPct val="170000"/>
              </a:lnSpc>
            </a:pPr>
            <a:r>
              <a:rPr lang="tr-TR" sz="2400" dirty="0">
                <a:solidFill>
                  <a:schemeClr val="tx1"/>
                </a:solidFill>
                <a:latin typeface="Arial" panose="020B0604020202020204" pitchFamily="34" charset="0"/>
                <a:cs typeface="Arial" panose="020B0604020202020204" pitchFamily="34" charset="0"/>
              </a:rPr>
              <a:t>8. Sağlık eğitimi: Afet sonrasında, insanlar sağlık sorunlarına daha duyarlı hale gelirler. Halk sağlığı uzmanları, afetzedelere sağlık konularında eğitim vererek, sağlıklı yaşam alışkanlıkları ve afetlere hazırlık konularında bilgilendirme yaparlar. </a:t>
            </a:r>
          </a:p>
        </p:txBody>
      </p:sp>
    </p:spTree>
    <p:extLst>
      <p:ext uri="{BB962C8B-B14F-4D97-AF65-F5344CB8AC3E}">
        <p14:creationId xmlns:p14="http://schemas.microsoft.com/office/powerpoint/2010/main" val="1889942057"/>
      </p:ext>
    </p:extLst>
  </p:cSld>
  <p:clrMapOvr>
    <a:masterClrMapping/>
  </p:clrMapOvr>
</p:sld>
</file>

<file path=ppt/theme/theme1.xml><?xml version="1.0" encoding="utf-8"?>
<a:theme xmlns:a="http://schemas.openxmlformats.org/drawingml/2006/main" name="Temel">
  <a:themeElements>
    <a:clrScheme name="Temel">
      <a:dk1>
        <a:sysClr val="windowText" lastClr="000000"/>
      </a:dk1>
      <a:lt1>
        <a:sysClr val="window" lastClr="FFFFFF"/>
      </a:lt1>
      <a:dk2>
        <a:srgbClr val="505046"/>
      </a:dk2>
      <a:lt2>
        <a:srgbClr val="EEECE1"/>
      </a:lt2>
      <a:accent1>
        <a:srgbClr val="DF5327"/>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Tem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emel">
      <a:fillStyleLst>
        <a:solidFill>
          <a:schemeClr val="phClr"/>
        </a:solidFill>
        <a:solidFill>
          <a:schemeClr val="phClr">
            <a:tint val="63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446C221D-F63F-4DD8-B509-CFE168687BF2}"/>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Temel</Template>
  <TotalTime>633</TotalTime>
  <Words>1302</Words>
  <Application>Microsoft Office PowerPoint</Application>
  <PresentationFormat>Geniş ekran</PresentationFormat>
  <Paragraphs>58</Paragraphs>
  <Slides>15</Slides>
  <Notes>1</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15</vt:i4>
      </vt:variant>
    </vt:vector>
  </HeadingPairs>
  <TitlesOfParts>
    <vt:vector size="23" baseType="lpstr">
      <vt:lpstr>Arial</vt:lpstr>
      <vt:lpstr>Calibri</vt:lpstr>
      <vt:lpstr>Calibri Light</vt:lpstr>
      <vt:lpstr>Cambria</vt:lpstr>
      <vt:lpstr>Corbel</vt:lpstr>
      <vt:lpstr>Wingdings</vt:lpstr>
      <vt:lpstr>Temel</vt:lpstr>
      <vt:lpstr>Office Teması</vt:lpstr>
      <vt:lpstr>Afetlerde Halk Sağlığı Uzmanının Rolü </vt:lpstr>
      <vt:lpstr>Halk sağlığı uzmanı görevleri nelerdir?</vt:lpstr>
      <vt:lpstr>Önemli halk sağlığı sorunları nelerdir?</vt:lpstr>
      <vt:lpstr>Afet nedir?  </vt:lpstr>
      <vt:lpstr>Afetler neden bir halk sağlığı sorunudur?</vt:lpstr>
      <vt:lpstr>Afetlerde halk sağlığı uzmanının rolü:</vt:lpstr>
      <vt:lpstr>PowerPoint Sunusu</vt:lpstr>
      <vt:lpstr>PowerPoint Sunusu</vt:lpstr>
      <vt:lpstr>PowerPoint Sunusu</vt:lpstr>
      <vt:lpstr>PowerPoint Sunusu</vt:lpstr>
      <vt:lpstr>PowerPoint Sunusu</vt:lpstr>
      <vt:lpstr>PowerPoint Sunusu</vt:lpstr>
      <vt:lpstr>Sonuç </vt:lpstr>
      <vt:lpstr>‘‘Felaket başa gelmeden, önleyici ve koruyucu tedbirleri düşünmek ve almak lazımdır, geldikten sonra dövünmenin faydası yoktur.’’ MUSTAFA KEMAL ATATÜRK                              </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Afetlerde Halk Sağlığı Uzmanının Rolü ve Önemi</dc:title>
  <dc:creator>Selim Çağlayan</dc:creator>
  <cp:lastModifiedBy>Selim Çağlayan</cp:lastModifiedBy>
  <cp:revision>144</cp:revision>
  <dcterms:created xsi:type="dcterms:W3CDTF">2023-09-13T13:10:58Z</dcterms:created>
  <dcterms:modified xsi:type="dcterms:W3CDTF">2023-11-14T05:57:30Z</dcterms:modified>
</cp:coreProperties>
</file>